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8" r:id="rId1"/>
  </p:sldMasterIdLst>
  <p:notesMasterIdLst>
    <p:notesMasterId r:id="rId20"/>
  </p:notesMasterIdLst>
  <p:handoutMasterIdLst>
    <p:handoutMasterId r:id="rId21"/>
  </p:handoutMasterIdLst>
  <p:sldIdLst>
    <p:sldId id="432" r:id="rId2"/>
    <p:sldId id="573" r:id="rId3"/>
    <p:sldId id="578" r:id="rId4"/>
    <p:sldId id="590" r:id="rId5"/>
    <p:sldId id="572" r:id="rId6"/>
    <p:sldId id="582" r:id="rId7"/>
    <p:sldId id="516" r:id="rId8"/>
    <p:sldId id="549" r:id="rId9"/>
    <p:sldId id="574" r:id="rId10"/>
    <p:sldId id="581" r:id="rId11"/>
    <p:sldId id="551" r:id="rId12"/>
    <p:sldId id="588" r:id="rId13"/>
    <p:sldId id="583" r:id="rId14"/>
    <p:sldId id="584" r:id="rId15"/>
    <p:sldId id="585" r:id="rId16"/>
    <p:sldId id="571" r:id="rId17"/>
    <p:sldId id="577" r:id="rId18"/>
    <p:sldId id="589" r:id="rId19"/>
  </p:sldIdLst>
  <p:sldSz cx="9144000" cy="5143500" type="screen16x9"/>
  <p:notesSz cx="6858000" cy="9144000"/>
  <p:defaultTextStyle>
    <a:defPPr>
      <a:defRPr lang="ru-RU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Calibri" pitchFamily="34" charset="0"/>
        <a:ea typeface="+mn-ea"/>
        <a:cs typeface="+mn-cs"/>
        <a:sym typeface="Calibri" pitchFamily="34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Calibri" pitchFamily="34" charset="0"/>
        <a:ea typeface="+mn-ea"/>
        <a:cs typeface="+mn-cs"/>
        <a:sym typeface="Calibri" pitchFamily="34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Calibri" pitchFamily="34" charset="0"/>
        <a:ea typeface="+mn-ea"/>
        <a:cs typeface="+mn-cs"/>
        <a:sym typeface="Calibri" pitchFamily="34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Calibri" pitchFamily="34" charset="0"/>
        <a:ea typeface="+mn-ea"/>
        <a:cs typeface="+mn-cs"/>
        <a:sym typeface="Calibri" pitchFamily="34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Calibri" pitchFamily="34" charset="0"/>
        <a:ea typeface="+mn-ea"/>
        <a:cs typeface="+mn-cs"/>
        <a:sym typeface="Calibri" pitchFamily="34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Calibri" pitchFamily="34" charset="0"/>
        <a:ea typeface="+mn-ea"/>
        <a:cs typeface="+mn-cs"/>
        <a:sym typeface="Calibri" pitchFamily="34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Calibri" pitchFamily="34" charset="0"/>
        <a:ea typeface="+mn-ea"/>
        <a:cs typeface="+mn-cs"/>
        <a:sym typeface="Calibri" pitchFamily="34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Calibri" pitchFamily="34" charset="0"/>
        <a:ea typeface="+mn-ea"/>
        <a:cs typeface="+mn-cs"/>
        <a:sym typeface="Calibri" pitchFamily="34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Calibri" pitchFamily="34" charset="0"/>
        <a:ea typeface="+mn-ea"/>
        <a:cs typeface="+mn-cs"/>
        <a:sym typeface="Calibri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974F"/>
    <a:srgbClr val="00642D"/>
    <a:srgbClr val="00A4DB"/>
    <a:srgbClr val="7E398B"/>
    <a:srgbClr val="F69200"/>
    <a:srgbClr val="424242"/>
    <a:srgbClr val="009F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01" autoAdjust="0"/>
    <p:restoredTop sz="86448" autoAdjust="0"/>
  </p:normalViewPr>
  <p:slideViewPr>
    <p:cSldViewPr snapToGrid="0" snapToObjects="1">
      <p:cViewPr>
        <p:scale>
          <a:sx n="103" d="100"/>
          <a:sy n="103" d="100"/>
        </p:scale>
        <p:origin x="-96" y="-73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5" d="100"/>
          <a:sy n="85" d="100"/>
        </p:scale>
        <p:origin x="380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&#1064;&#1082;&#1086;&#1083;&#1072;-&#1087;&#1082;\111\&#1056;&#1077;&#1084;&#1085;&#1105;&#1074;&#1072;\&#1074;&#1089;&#1077;%20&#1074;&#1084;&#1077;&#1089;&#1090;&#1077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&#1064;&#1082;&#1086;&#1083;&#1072;-&#1087;&#1082;\111\&#1056;&#1077;&#1084;&#1085;&#1105;&#1074;&#1072;\1.%20&#1044;&#1083;&#1103;%20&#1070;&#1055;%20&#1052;&#1077;&#1090;&#1086;&#1076;&#1080;&#1082;&#1072;%20&#1082;&#1086;&#1083;&#1080;&#1095;&#1077;&#1089;&#1090;&#1074;&#1077;&#1085;&#1085;&#1099;&#1093;%20&#1087;&#1086;&#1082;&#1072;&#1079;&#1072;&#1090;&#1077;&#1083;&#1077;&#1081;\&#1047;&#1086;&#1085;&#1090;&#1080;&#1082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&#1064;&#1082;&#1086;&#1083;&#1072;-&#1087;&#1082;\111\&#1056;&#1077;&#1084;&#1085;&#1105;&#1074;&#1072;\1.%20&#1044;&#1083;&#1103;%20&#1070;&#1055;%20&#1052;&#1077;&#1090;&#1086;&#1076;&#1080;&#1082;&#1072;%20&#1082;&#1086;&#1083;&#1080;&#1095;&#1077;&#1089;&#1090;&#1074;&#1077;&#1085;&#1085;&#1099;&#1093;%20&#1087;&#1086;&#1082;&#1072;&#1079;&#1072;&#1090;&#1077;&#1083;&#1077;&#1081;\&#1047;&#1086;&#1085;&#1090;&#1080;&#108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418018175569041"/>
          <c:y val="0.10679637407181425"/>
          <c:w val="0.47432798270576532"/>
          <c:h val="0.83534148670130148"/>
        </c:manualLayout>
      </c:layout>
      <c:radarChart>
        <c:radarStyle val="marker"/>
        <c:varyColors val="0"/>
        <c:ser>
          <c:idx val="0"/>
          <c:order val="0"/>
          <c:marker>
            <c:symbol val="none"/>
          </c:marker>
          <c:cat>
            <c:strRef>
              <c:f>Лист1!$C$23:$C$26</c:f>
              <c:strCache>
                <c:ptCount val="4"/>
                <c:pt idx="0">
                  <c:v>Активность</c:v>
                </c:pt>
                <c:pt idx="1">
                  <c:v>Зависимость</c:v>
                </c:pt>
                <c:pt idx="2">
                  <c:v>Пассивность</c:v>
                </c:pt>
                <c:pt idx="3">
                  <c:v>Свобода</c:v>
                </c:pt>
              </c:strCache>
            </c:strRef>
          </c:cat>
          <c:val>
            <c:numRef>
              <c:f>Лист1!$D$23:$D$26</c:f>
              <c:numCache>
                <c:formatCode>General</c:formatCode>
                <c:ptCount val="4"/>
                <c:pt idx="0">
                  <c:v>82</c:v>
                </c:pt>
                <c:pt idx="1">
                  <c:v>64</c:v>
                </c:pt>
                <c:pt idx="2">
                  <c:v>20</c:v>
                </c:pt>
                <c:pt idx="3">
                  <c:v>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0918784"/>
        <c:axId val="67310336"/>
      </c:radarChart>
      <c:catAx>
        <c:axId val="60918784"/>
        <c:scaling>
          <c:orientation val="minMax"/>
        </c:scaling>
        <c:delete val="0"/>
        <c:axPos val="b"/>
        <c:majorGridlines/>
        <c:majorTickMark val="none"/>
        <c:minorTickMark val="none"/>
        <c:tickLblPos val="nextTo"/>
        <c:crossAx val="67310336"/>
        <c:crosses val="autoZero"/>
        <c:auto val="1"/>
        <c:lblAlgn val="ctr"/>
        <c:lblOffset val="100"/>
        <c:noMultiLvlLbl val="0"/>
      </c:catAx>
      <c:valAx>
        <c:axId val="6731033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609187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radarChart>
        <c:radarStyle val="marker"/>
        <c:varyColors val="0"/>
        <c:ser>
          <c:idx val="0"/>
          <c:order val="0"/>
          <c:tx>
            <c:strRef>
              <c:f>Лист2!$L$2</c:f>
              <c:strCache>
                <c:ptCount val="1"/>
                <c:pt idx="0">
                  <c:v>Учащиеся</c:v>
                </c:pt>
              </c:strCache>
            </c:strRef>
          </c:tx>
          <c:marker>
            <c:symbol val="none"/>
          </c:marker>
          <c:cat>
            <c:strRef>
              <c:f>Лист2!$A$1:$J$1</c:f>
              <c:strCache>
                <c:ptCount val="10"/>
                <c:pt idx="0">
                  <c:v>Широта</c:v>
                </c:pt>
                <c:pt idx="1">
                  <c:v>Интенсивность</c:v>
                </c:pt>
                <c:pt idx="2">
                  <c:v>Осознаваемость</c:v>
                </c:pt>
                <c:pt idx="3">
                  <c:v>Обобщённость</c:v>
                </c:pt>
                <c:pt idx="4">
                  <c:v>Эмоциональность</c:v>
                </c:pt>
                <c:pt idx="5">
                  <c:v>Доминантность</c:v>
                </c:pt>
                <c:pt idx="6">
                  <c:v>Когерентность</c:v>
                </c:pt>
                <c:pt idx="7">
                  <c:v>Активность</c:v>
                </c:pt>
                <c:pt idx="8">
                  <c:v>Мобильность</c:v>
                </c:pt>
                <c:pt idx="9">
                  <c:v>Устойчивость</c:v>
                </c:pt>
              </c:strCache>
            </c:strRef>
          </c:cat>
          <c:val>
            <c:numRef>
              <c:f>Лист2!$A$2:$J$2</c:f>
              <c:numCache>
                <c:formatCode>General</c:formatCode>
                <c:ptCount val="10"/>
                <c:pt idx="0">
                  <c:v>1.6400000000000001</c:v>
                </c:pt>
                <c:pt idx="1">
                  <c:v>2.58</c:v>
                </c:pt>
                <c:pt idx="2">
                  <c:v>1.0399999999999994</c:v>
                </c:pt>
                <c:pt idx="3">
                  <c:v>1.77</c:v>
                </c:pt>
                <c:pt idx="4">
                  <c:v>0.98000000000000009</c:v>
                </c:pt>
                <c:pt idx="5">
                  <c:v>3.84</c:v>
                </c:pt>
                <c:pt idx="6">
                  <c:v>1.1800000000000004</c:v>
                </c:pt>
                <c:pt idx="7">
                  <c:v>1.6500000000000001</c:v>
                </c:pt>
                <c:pt idx="8">
                  <c:v>1.83</c:v>
                </c:pt>
                <c:pt idx="9">
                  <c:v>1.86</c:v>
                </c:pt>
              </c:numCache>
            </c:numRef>
          </c:val>
        </c:ser>
        <c:ser>
          <c:idx val="1"/>
          <c:order val="1"/>
          <c:tx>
            <c:strRef>
              <c:f>Лист2!$L$3</c:f>
              <c:strCache>
                <c:ptCount val="1"/>
                <c:pt idx="0">
                  <c:v>Родители</c:v>
                </c:pt>
              </c:strCache>
            </c:strRef>
          </c:tx>
          <c:marker>
            <c:symbol val="none"/>
          </c:marker>
          <c:val>
            <c:numRef>
              <c:f>Лист2!$A$3:$J$3</c:f>
              <c:numCache>
                <c:formatCode>General</c:formatCode>
                <c:ptCount val="10"/>
                <c:pt idx="0">
                  <c:v>1.395</c:v>
                </c:pt>
                <c:pt idx="1">
                  <c:v>2.4299999999999997</c:v>
                </c:pt>
                <c:pt idx="2">
                  <c:v>1.75</c:v>
                </c:pt>
                <c:pt idx="3">
                  <c:v>1.77</c:v>
                </c:pt>
                <c:pt idx="4">
                  <c:v>0.77000000000000024</c:v>
                </c:pt>
                <c:pt idx="5">
                  <c:v>3.15</c:v>
                </c:pt>
                <c:pt idx="6">
                  <c:v>1.1099999999999994</c:v>
                </c:pt>
                <c:pt idx="7">
                  <c:v>1.4500000000000002</c:v>
                </c:pt>
                <c:pt idx="8">
                  <c:v>1.6800000000000006</c:v>
                </c:pt>
                <c:pt idx="9">
                  <c:v>1.61</c:v>
                </c:pt>
              </c:numCache>
            </c:numRef>
          </c:val>
        </c:ser>
        <c:ser>
          <c:idx val="2"/>
          <c:order val="2"/>
          <c:tx>
            <c:strRef>
              <c:f>Лист2!$L$4</c:f>
              <c:strCache>
                <c:ptCount val="1"/>
                <c:pt idx="0">
                  <c:v>Учителя</c:v>
                </c:pt>
              </c:strCache>
            </c:strRef>
          </c:tx>
          <c:marker>
            <c:symbol val="none"/>
          </c:marker>
          <c:val>
            <c:numRef>
              <c:f>Лист2!$A$4:$J$4</c:f>
              <c:numCache>
                <c:formatCode>General</c:formatCode>
                <c:ptCount val="10"/>
                <c:pt idx="0">
                  <c:v>2.368749999999999</c:v>
                </c:pt>
                <c:pt idx="1">
                  <c:v>2.9000000000000004</c:v>
                </c:pt>
                <c:pt idx="2">
                  <c:v>2.5187500000000003</c:v>
                </c:pt>
                <c:pt idx="3">
                  <c:v>4.3500000000000005</c:v>
                </c:pt>
                <c:pt idx="4">
                  <c:v>1.6125</c:v>
                </c:pt>
                <c:pt idx="5">
                  <c:v>5.5500000000000007</c:v>
                </c:pt>
                <c:pt idx="6">
                  <c:v>2.1749999999999998</c:v>
                </c:pt>
                <c:pt idx="7">
                  <c:v>2.1875000000000013</c:v>
                </c:pt>
                <c:pt idx="8">
                  <c:v>4.75</c:v>
                </c:pt>
                <c:pt idx="9">
                  <c:v>4.25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9471232"/>
        <c:axId val="69477120"/>
      </c:radarChart>
      <c:catAx>
        <c:axId val="69471232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crossAx val="69477120"/>
        <c:crosses val="autoZero"/>
        <c:auto val="1"/>
        <c:lblAlgn val="ctr"/>
        <c:lblOffset val="100"/>
        <c:noMultiLvlLbl val="0"/>
      </c:catAx>
      <c:valAx>
        <c:axId val="69477120"/>
        <c:scaling>
          <c:orientation val="minMax"/>
        </c:scaling>
        <c:delete val="0"/>
        <c:axPos val="l"/>
        <c:majorGridlines/>
        <c:numFmt formatCode="General" sourceLinked="1"/>
        <c:majorTickMark val="cross"/>
        <c:minorTickMark val="none"/>
        <c:tickLblPos val="nextTo"/>
        <c:crossAx val="694712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981234347455354"/>
          <c:y val="0.38545994472610134"/>
          <c:w val="0.16343916940955688"/>
          <c:h val="0.2124766968485510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radarChart>
        <c:radarStyle val="marker"/>
        <c:varyColors val="0"/>
        <c:ser>
          <c:idx val="0"/>
          <c:order val="0"/>
          <c:tx>
            <c:strRef>
              <c:f>Лист2!$L$2</c:f>
              <c:strCache>
                <c:ptCount val="1"/>
                <c:pt idx="0">
                  <c:v>Учащиеся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strRef>
              <c:f>Лист2!$A$1:$J$1</c:f>
              <c:strCache>
                <c:ptCount val="10"/>
                <c:pt idx="0">
                  <c:v>Широта</c:v>
                </c:pt>
                <c:pt idx="1">
                  <c:v>Интенсивность</c:v>
                </c:pt>
                <c:pt idx="2">
                  <c:v>Осознаваемость</c:v>
                </c:pt>
                <c:pt idx="3">
                  <c:v>Обобщённость</c:v>
                </c:pt>
                <c:pt idx="4">
                  <c:v>Эмоциональность</c:v>
                </c:pt>
                <c:pt idx="5">
                  <c:v>Доминантность</c:v>
                </c:pt>
                <c:pt idx="6">
                  <c:v>Когерентность</c:v>
                </c:pt>
                <c:pt idx="7">
                  <c:v>Активность</c:v>
                </c:pt>
                <c:pt idx="8">
                  <c:v>Мобильность</c:v>
                </c:pt>
                <c:pt idx="9">
                  <c:v>Устойчивость</c:v>
                </c:pt>
              </c:strCache>
            </c:strRef>
          </c:cat>
          <c:val>
            <c:numRef>
              <c:f>Лист2!$A$2:$J$2</c:f>
              <c:numCache>
                <c:formatCode>General</c:formatCode>
                <c:ptCount val="10"/>
                <c:pt idx="0">
                  <c:v>1.6400000000000001</c:v>
                </c:pt>
                <c:pt idx="1">
                  <c:v>2.58</c:v>
                </c:pt>
                <c:pt idx="2">
                  <c:v>1.0399999999999998</c:v>
                </c:pt>
                <c:pt idx="3">
                  <c:v>1.77</c:v>
                </c:pt>
                <c:pt idx="4">
                  <c:v>0.98000000000000009</c:v>
                </c:pt>
                <c:pt idx="5">
                  <c:v>3.84</c:v>
                </c:pt>
                <c:pt idx="6">
                  <c:v>1.18</c:v>
                </c:pt>
                <c:pt idx="7">
                  <c:v>1.65</c:v>
                </c:pt>
                <c:pt idx="8">
                  <c:v>1.83</c:v>
                </c:pt>
                <c:pt idx="9">
                  <c:v>1.86</c:v>
                </c:pt>
              </c:numCache>
            </c:numRef>
          </c:val>
        </c:ser>
        <c:ser>
          <c:idx val="1"/>
          <c:order val="1"/>
          <c:tx>
            <c:strRef>
              <c:f>Лист2!$L$3</c:f>
              <c:strCache>
                <c:ptCount val="1"/>
                <c:pt idx="0">
                  <c:v>Родители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val>
            <c:numRef>
              <c:f>Лист2!$A$3:$J$3</c:f>
              <c:numCache>
                <c:formatCode>General</c:formatCode>
                <c:ptCount val="10"/>
                <c:pt idx="0">
                  <c:v>1.395</c:v>
                </c:pt>
                <c:pt idx="1">
                  <c:v>2.4300000000000002</c:v>
                </c:pt>
                <c:pt idx="2">
                  <c:v>1.75</c:v>
                </c:pt>
                <c:pt idx="3">
                  <c:v>1.77</c:v>
                </c:pt>
                <c:pt idx="4">
                  <c:v>0.77</c:v>
                </c:pt>
                <c:pt idx="5">
                  <c:v>3.15</c:v>
                </c:pt>
                <c:pt idx="6">
                  <c:v>1.1099999999999999</c:v>
                </c:pt>
                <c:pt idx="7">
                  <c:v>1.4500000000000002</c:v>
                </c:pt>
                <c:pt idx="8">
                  <c:v>1.6800000000000002</c:v>
                </c:pt>
                <c:pt idx="9">
                  <c:v>1.61</c:v>
                </c:pt>
              </c:numCache>
            </c:numRef>
          </c:val>
        </c:ser>
        <c:ser>
          <c:idx val="2"/>
          <c:order val="2"/>
          <c:tx>
            <c:strRef>
              <c:f>Лист2!$L$4</c:f>
              <c:strCache>
                <c:ptCount val="1"/>
                <c:pt idx="0">
                  <c:v>Учителя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marker>
            <c:symbol val="none"/>
          </c:marker>
          <c:val>
            <c:numRef>
              <c:f>Лист2!$A$4:$J$4</c:f>
              <c:numCache>
                <c:formatCode>General</c:formatCode>
                <c:ptCount val="10"/>
                <c:pt idx="0">
                  <c:v>2.3687499999999999</c:v>
                </c:pt>
                <c:pt idx="1">
                  <c:v>2.9000000000000004</c:v>
                </c:pt>
                <c:pt idx="2">
                  <c:v>2.5187500000000003</c:v>
                </c:pt>
                <c:pt idx="3">
                  <c:v>4.3500000000000005</c:v>
                </c:pt>
                <c:pt idx="4">
                  <c:v>1.6125</c:v>
                </c:pt>
                <c:pt idx="5">
                  <c:v>5.5500000000000007</c:v>
                </c:pt>
                <c:pt idx="6">
                  <c:v>2.1749999999999998</c:v>
                </c:pt>
                <c:pt idx="7">
                  <c:v>2.1875000000000004</c:v>
                </c:pt>
                <c:pt idx="8">
                  <c:v>4.75</c:v>
                </c:pt>
                <c:pt idx="9">
                  <c:v>4.25</c:v>
                </c:pt>
              </c:numCache>
            </c:numRef>
          </c:val>
        </c:ser>
        <c:ser>
          <c:idx val="3"/>
          <c:order val="3"/>
          <c:tx>
            <c:strRef>
              <c:f>Лист2!$L$6</c:f>
              <c:strCache>
                <c:ptCount val="1"/>
                <c:pt idx="0">
                  <c:v>Желаемый</c:v>
                </c:pt>
              </c:strCache>
            </c:strRef>
          </c:tx>
          <c:spPr>
            <a:ln>
              <a:solidFill>
                <a:srgbClr val="7030A0"/>
              </a:solidFill>
              <a:prstDash val="dash"/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Лист2!$A$6:$J$6</c:f>
              <c:numCache>
                <c:formatCode>0.00</c:formatCode>
                <c:ptCount val="10"/>
                <c:pt idx="0">
                  <c:v>3.3012500000000005</c:v>
                </c:pt>
                <c:pt idx="1">
                  <c:v>4.1366666666666667</c:v>
                </c:pt>
                <c:pt idx="2">
                  <c:v>3.2695833333333333</c:v>
                </c:pt>
                <c:pt idx="3">
                  <c:v>4.3499999999999996</c:v>
                </c:pt>
                <c:pt idx="4">
                  <c:v>2.6208333333333336</c:v>
                </c:pt>
                <c:pt idx="5">
                  <c:v>4.18</c:v>
                </c:pt>
                <c:pt idx="6">
                  <c:v>2.9883333333333333</c:v>
                </c:pt>
                <c:pt idx="7">
                  <c:v>3.2625000000000002</c:v>
                </c:pt>
                <c:pt idx="8">
                  <c:v>4.75</c:v>
                </c:pt>
                <c:pt idx="9">
                  <c:v>4.25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9516288"/>
        <c:axId val="69796608"/>
      </c:radarChart>
      <c:catAx>
        <c:axId val="69516288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crossAx val="69796608"/>
        <c:crosses val="autoZero"/>
        <c:auto val="1"/>
        <c:lblAlgn val="ctr"/>
        <c:lblOffset val="100"/>
        <c:noMultiLvlLbl val="0"/>
      </c:catAx>
      <c:valAx>
        <c:axId val="69796608"/>
        <c:scaling>
          <c:orientation val="minMax"/>
        </c:scaling>
        <c:delete val="0"/>
        <c:axPos val="l"/>
        <c:majorGridlines/>
        <c:numFmt formatCode="General" sourceLinked="1"/>
        <c:majorTickMark val="cross"/>
        <c:minorTickMark val="none"/>
        <c:tickLblPos val="nextTo"/>
        <c:crossAx val="695162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130272708338471"/>
          <c:y val="0.10516341246976629"/>
          <c:w val="0.15803148116214019"/>
          <c:h val="0.2382178211835590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AC49CE-AA10-4970-A7F1-CF20A5C58C27}" type="doc">
      <dgm:prSet loTypeId="urn:microsoft.com/office/officeart/2005/8/layout/pList2#1" loCatId="list" qsTypeId="urn:microsoft.com/office/officeart/2005/8/quickstyle/simple1" qsCatId="simple" csTypeId="urn:microsoft.com/office/officeart/2005/8/colors/colorful4" csCatId="colorful" phldr="1"/>
      <dgm:spPr/>
    </dgm:pt>
    <dgm:pt modelId="{D07FA1DD-3BB2-4754-8BD2-49CDA4A2D99E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919 учеников</a:t>
          </a:r>
        </a:p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Дети ОВЗ - 98</a:t>
          </a:r>
        </a:p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Опекаемые – 15</a:t>
          </a:r>
        </a:p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Дети-инвалиды – 24</a:t>
          </a:r>
        </a:p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«Группа риска» - 32</a:t>
          </a:r>
        </a:p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 ВШУ - 32</a:t>
          </a:r>
        </a:p>
        <a:p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КДНиЗП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- 28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9FCF62-DDD1-4734-807C-0F951386B01E}" type="parTrans" cxnId="{70B34FBE-76B5-4BD8-A2A4-639CAFDEB5FF}">
      <dgm:prSet/>
      <dgm:spPr/>
      <dgm:t>
        <a:bodyPr/>
        <a:lstStyle/>
        <a:p>
          <a:endParaRPr lang="ru-RU"/>
        </a:p>
      </dgm:t>
    </dgm:pt>
    <dgm:pt modelId="{907437EF-FD79-4B49-A9AE-14A94D369CD2}" type="sibTrans" cxnId="{70B34FBE-76B5-4BD8-A2A4-639CAFDEB5FF}">
      <dgm:prSet/>
      <dgm:spPr/>
      <dgm:t>
        <a:bodyPr/>
        <a:lstStyle/>
        <a:p>
          <a:endParaRPr lang="ru-RU"/>
        </a:p>
      </dgm:t>
    </dgm:pt>
    <dgm:pt modelId="{B80C8041-F253-4AD9-9415-D39DAB24A04D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64 педагога</a:t>
          </a:r>
        </a:p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Молодые педагоги – 5</a:t>
          </a:r>
        </a:p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Выпускники школы – 2</a:t>
          </a:r>
        </a:p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Имеют квалификационную категорию – 84%</a:t>
          </a:r>
        </a:p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Имеют звания – 9 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6C053B-463B-4F52-97BF-980795BD7CD8}" type="parTrans" cxnId="{64141989-2252-4E8B-9599-830A7126EA3F}">
      <dgm:prSet/>
      <dgm:spPr/>
      <dgm:t>
        <a:bodyPr/>
        <a:lstStyle/>
        <a:p>
          <a:endParaRPr lang="ru-RU"/>
        </a:p>
      </dgm:t>
    </dgm:pt>
    <dgm:pt modelId="{133B35CF-D323-41EE-8AAE-27F3DD872E80}" type="sibTrans" cxnId="{64141989-2252-4E8B-9599-830A7126EA3F}">
      <dgm:prSet/>
      <dgm:spPr/>
      <dgm:t>
        <a:bodyPr/>
        <a:lstStyle/>
        <a:p>
          <a:endParaRPr lang="ru-RU"/>
        </a:p>
      </dgm:t>
    </dgm:pt>
    <dgm:pt modelId="{754C7CF5-3188-4DC4-BEA9-11115BCB40D8}">
      <dgm:prSet phldrT="[Текст]" custT="1"/>
      <dgm:spPr/>
      <dgm:t>
        <a:bodyPr/>
        <a:lstStyle/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Семьи</a:t>
          </a:r>
        </a:p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Многодетные – 93</a:t>
          </a:r>
        </a:p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Неполные </a:t>
          </a:r>
          <a:r>
            <a:rPr lang="ru-RU" sz="1400" smtClean="0">
              <a:latin typeface="Times New Roman" panose="02020603050405020304" pitchFamily="18" charset="0"/>
              <a:cs typeface="Times New Roman" panose="02020603050405020304" pitchFamily="18" charset="0"/>
            </a:rPr>
            <a:t>– 273</a:t>
          </a:r>
          <a:endParaRPr lang="ru-RU" sz="14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Малообеспеченные – 29</a:t>
          </a:r>
        </a:p>
      </dgm:t>
    </dgm:pt>
    <dgm:pt modelId="{DE38CCB8-407B-4180-8808-BAF12A1307D6}" type="parTrans" cxnId="{9F9DA03D-5F57-4BE1-958E-DC15AB24C3B1}">
      <dgm:prSet/>
      <dgm:spPr/>
      <dgm:t>
        <a:bodyPr/>
        <a:lstStyle/>
        <a:p>
          <a:endParaRPr lang="ru-RU"/>
        </a:p>
      </dgm:t>
    </dgm:pt>
    <dgm:pt modelId="{FA3079DD-E298-4E9E-B820-0555A4585C61}" type="sibTrans" cxnId="{9F9DA03D-5F57-4BE1-958E-DC15AB24C3B1}">
      <dgm:prSet/>
      <dgm:spPr/>
      <dgm:t>
        <a:bodyPr/>
        <a:lstStyle/>
        <a:p>
          <a:endParaRPr lang="ru-RU"/>
        </a:p>
      </dgm:t>
    </dgm:pt>
    <dgm:pt modelId="{C836A76B-8783-49A6-9551-6D8A1C4310F4}" type="pres">
      <dgm:prSet presAssocID="{38AC49CE-AA10-4970-A7F1-CF20A5C58C27}" presName="Name0" presStyleCnt="0">
        <dgm:presLayoutVars>
          <dgm:dir/>
          <dgm:resizeHandles val="exact"/>
        </dgm:presLayoutVars>
      </dgm:prSet>
      <dgm:spPr/>
    </dgm:pt>
    <dgm:pt modelId="{8EB42CD8-9D6A-49CA-8D0C-FBACC398698C}" type="pres">
      <dgm:prSet presAssocID="{38AC49CE-AA10-4970-A7F1-CF20A5C58C27}" presName="bkgdShp" presStyleLbl="alignAccFollowNode1" presStyleIdx="0" presStyleCnt="1" custLinFactNeighborX="0" custLinFactNeighborY="68454"/>
      <dgm:spPr/>
    </dgm:pt>
    <dgm:pt modelId="{F7E4293F-7286-4172-9142-5C23D09F6372}" type="pres">
      <dgm:prSet presAssocID="{38AC49CE-AA10-4970-A7F1-CF20A5C58C27}" presName="linComp" presStyleCnt="0"/>
      <dgm:spPr/>
    </dgm:pt>
    <dgm:pt modelId="{3ECAB97A-60AA-42D7-A7EF-0DBFFD73B36A}" type="pres">
      <dgm:prSet presAssocID="{D07FA1DD-3BB2-4754-8BD2-49CDA4A2D99E}" presName="compNode" presStyleCnt="0"/>
      <dgm:spPr/>
    </dgm:pt>
    <dgm:pt modelId="{90047AB8-A64A-459E-B7D8-AAE15D6D4E28}" type="pres">
      <dgm:prSet presAssocID="{D07FA1DD-3BB2-4754-8BD2-49CDA4A2D99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93DD9E-0042-4D1E-86D4-4223339243BD}" type="pres">
      <dgm:prSet presAssocID="{D07FA1DD-3BB2-4754-8BD2-49CDA4A2D99E}" presName="invisiNode" presStyleLbl="node1" presStyleIdx="0" presStyleCnt="3"/>
      <dgm:spPr/>
    </dgm:pt>
    <dgm:pt modelId="{553BD9B0-259C-42D4-8047-CFE3928AEC22}" type="pres">
      <dgm:prSet presAssocID="{D07FA1DD-3BB2-4754-8BD2-49CDA4A2D99E}" presName="imagNode" presStyleLbl="fgImgPlace1" presStyleIdx="0" presStyleCnt="3" custLinFactY="84849" custLinFactNeighborX="3117" custLinFactNeighborY="100000"/>
      <dgm:spPr/>
    </dgm:pt>
    <dgm:pt modelId="{E4CF0E20-2D46-4D17-B944-410907039FEE}" type="pres">
      <dgm:prSet presAssocID="{907437EF-FD79-4B49-A9AE-14A94D369CD2}" presName="sibTrans" presStyleLbl="sibTrans2D1" presStyleIdx="0" presStyleCnt="0"/>
      <dgm:spPr/>
      <dgm:t>
        <a:bodyPr/>
        <a:lstStyle/>
        <a:p>
          <a:endParaRPr lang="ru-RU"/>
        </a:p>
      </dgm:t>
    </dgm:pt>
    <dgm:pt modelId="{0E546E05-9563-4E1A-AF97-E0A85ADABE10}" type="pres">
      <dgm:prSet presAssocID="{B80C8041-F253-4AD9-9415-D39DAB24A04D}" presName="compNode" presStyleCnt="0"/>
      <dgm:spPr/>
    </dgm:pt>
    <dgm:pt modelId="{780FE8B0-762E-4278-AA8E-B4356341B840}" type="pres">
      <dgm:prSet presAssocID="{B80C8041-F253-4AD9-9415-D39DAB24A04D}" presName="node" presStyleLbl="node1" presStyleIdx="1" presStyleCnt="3" custScaleX="1195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23D270-4922-4570-8CF0-56B0D6B86524}" type="pres">
      <dgm:prSet presAssocID="{B80C8041-F253-4AD9-9415-D39DAB24A04D}" presName="invisiNode" presStyleLbl="node1" presStyleIdx="1" presStyleCnt="3"/>
      <dgm:spPr/>
    </dgm:pt>
    <dgm:pt modelId="{8F24E8C3-DB07-4CC5-B774-0CEDE5BB4473}" type="pres">
      <dgm:prSet presAssocID="{B80C8041-F253-4AD9-9415-D39DAB24A04D}" presName="imagNode" presStyleLbl="fgImgPlace1" presStyleIdx="1" presStyleCnt="3" custLinFactY="84849" custLinFactNeighborX="-871" custLinFactNeighborY="100000"/>
      <dgm:spPr/>
    </dgm:pt>
    <dgm:pt modelId="{563CCB76-9BC6-4B07-84D8-927F2F73BC6B}" type="pres">
      <dgm:prSet presAssocID="{133B35CF-D323-41EE-8AAE-27F3DD872E80}" presName="sibTrans" presStyleLbl="sibTrans2D1" presStyleIdx="0" presStyleCnt="0"/>
      <dgm:spPr/>
      <dgm:t>
        <a:bodyPr/>
        <a:lstStyle/>
        <a:p>
          <a:endParaRPr lang="ru-RU"/>
        </a:p>
      </dgm:t>
    </dgm:pt>
    <dgm:pt modelId="{BAD5F307-EE21-48F5-A6CE-949411012BFF}" type="pres">
      <dgm:prSet presAssocID="{754C7CF5-3188-4DC4-BEA9-11115BCB40D8}" presName="compNode" presStyleCnt="0"/>
      <dgm:spPr/>
    </dgm:pt>
    <dgm:pt modelId="{95610655-0C51-4243-B08D-84D01FCE34E2}" type="pres">
      <dgm:prSet presAssocID="{754C7CF5-3188-4DC4-BEA9-11115BCB40D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E5A306-CC4B-4CC6-A5D0-C89520AC2A80}" type="pres">
      <dgm:prSet presAssocID="{754C7CF5-3188-4DC4-BEA9-11115BCB40D8}" presName="invisiNode" presStyleLbl="node1" presStyleIdx="2" presStyleCnt="3"/>
      <dgm:spPr/>
    </dgm:pt>
    <dgm:pt modelId="{320803DA-8015-4C29-B94B-88E0981CCE82}" type="pres">
      <dgm:prSet presAssocID="{754C7CF5-3188-4DC4-BEA9-11115BCB40D8}" presName="imagNode" presStyleLbl="fgImgPlace1" presStyleIdx="2" presStyleCnt="3" custLinFactY="87585" custLinFactNeighborX="-35" custLinFactNeighborY="100000"/>
      <dgm:spPr/>
    </dgm:pt>
  </dgm:ptLst>
  <dgm:cxnLst>
    <dgm:cxn modelId="{9F9DA03D-5F57-4BE1-958E-DC15AB24C3B1}" srcId="{38AC49CE-AA10-4970-A7F1-CF20A5C58C27}" destId="{754C7CF5-3188-4DC4-BEA9-11115BCB40D8}" srcOrd="2" destOrd="0" parTransId="{DE38CCB8-407B-4180-8808-BAF12A1307D6}" sibTransId="{FA3079DD-E298-4E9E-B820-0555A4585C61}"/>
    <dgm:cxn modelId="{4E98C3EC-E9A6-41A8-AA1C-8F33DED6E7D0}" type="presOf" srcId="{133B35CF-D323-41EE-8AAE-27F3DD872E80}" destId="{563CCB76-9BC6-4B07-84D8-927F2F73BC6B}" srcOrd="0" destOrd="0" presId="urn:microsoft.com/office/officeart/2005/8/layout/pList2#1"/>
    <dgm:cxn modelId="{69D6A2BC-0678-4C6A-8AB9-620041A869B7}" type="presOf" srcId="{754C7CF5-3188-4DC4-BEA9-11115BCB40D8}" destId="{95610655-0C51-4243-B08D-84D01FCE34E2}" srcOrd="0" destOrd="0" presId="urn:microsoft.com/office/officeart/2005/8/layout/pList2#1"/>
    <dgm:cxn modelId="{64141989-2252-4E8B-9599-830A7126EA3F}" srcId="{38AC49CE-AA10-4970-A7F1-CF20A5C58C27}" destId="{B80C8041-F253-4AD9-9415-D39DAB24A04D}" srcOrd="1" destOrd="0" parTransId="{736C053B-463B-4F52-97BF-980795BD7CD8}" sibTransId="{133B35CF-D323-41EE-8AAE-27F3DD872E80}"/>
    <dgm:cxn modelId="{63DB8A22-8194-4147-BBEE-DD0755FA0365}" type="presOf" srcId="{38AC49CE-AA10-4970-A7F1-CF20A5C58C27}" destId="{C836A76B-8783-49A6-9551-6D8A1C4310F4}" srcOrd="0" destOrd="0" presId="urn:microsoft.com/office/officeart/2005/8/layout/pList2#1"/>
    <dgm:cxn modelId="{5F68F31C-B4A2-4E4B-9A24-3779F1B6354C}" type="presOf" srcId="{907437EF-FD79-4B49-A9AE-14A94D369CD2}" destId="{E4CF0E20-2D46-4D17-B944-410907039FEE}" srcOrd="0" destOrd="0" presId="urn:microsoft.com/office/officeart/2005/8/layout/pList2#1"/>
    <dgm:cxn modelId="{58D29914-BE18-400C-B806-911EDDC58195}" type="presOf" srcId="{B80C8041-F253-4AD9-9415-D39DAB24A04D}" destId="{780FE8B0-762E-4278-AA8E-B4356341B840}" srcOrd="0" destOrd="0" presId="urn:microsoft.com/office/officeart/2005/8/layout/pList2#1"/>
    <dgm:cxn modelId="{70B34FBE-76B5-4BD8-A2A4-639CAFDEB5FF}" srcId="{38AC49CE-AA10-4970-A7F1-CF20A5C58C27}" destId="{D07FA1DD-3BB2-4754-8BD2-49CDA4A2D99E}" srcOrd="0" destOrd="0" parTransId="{869FCF62-DDD1-4734-807C-0F951386B01E}" sibTransId="{907437EF-FD79-4B49-A9AE-14A94D369CD2}"/>
    <dgm:cxn modelId="{64002DC8-6C0B-4455-A090-385030861F51}" type="presOf" srcId="{D07FA1DD-3BB2-4754-8BD2-49CDA4A2D99E}" destId="{90047AB8-A64A-459E-B7D8-AAE15D6D4E28}" srcOrd="0" destOrd="0" presId="urn:microsoft.com/office/officeart/2005/8/layout/pList2#1"/>
    <dgm:cxn modelId="{FD7F4A88-B3BA-4E12-B1F3-ABA95A1B942A}" type="presParOf" srcId="{C836A76B-8783-49A6-9551-6D8A1C4310F4}" destId="{8EB42CD8-9D6A-49CA-8D0C-FBACC398698C}" srcOrd="0" destOrd="0" presId="urn:microsoft.com/office/officeart/2005/8/layout/pList2#1"/>
    <dgm:cxn modelId="{4B9C914D-7B6D-40C3-BEEF-39F09E8C02FE}" type="presParOf" srcId="{C836A76B-8783-49A6-9551-6D8A1C4310F4}" destId="{F7E4293F-7286-4172-9142-5C23D09F6372}" srcOrd="1" destOrd="0" presId="urn:microsoft.com/office/officeart/2005/8/layout/pList2#1"/>
    <dgm:cxn modelId="{5583B18A-8E5A-43EA-AC63-BCF7F7C703F5}" type="presParOf" srcId="{F7E4293F-7286-4172-9142-5C23D09F6372}" destId="{3ECAB97A-60AA-42D7-A7EF-0DBFFD73B36A}" srcOrd="0" destOrd="0" presId="urn:microsoft.com/office/officeart/2005/8/layout/pList2#1"/>
    <dgm:cxn modelId="{C84B1BB7-1B79-4557-8B8B-B06DC60D71C1}" type="presParOf" srcId="{3ECAB97A-60AA-42D7-A7EF-0DBFFD73B36A}" destId="{90047AB8-A64A-459E-B7D8-AAE15D6D4E28}" srcOrd="0" destOrd="0" presId="urn:microsoft.com/office/officeart/2005/8/layout/pList2#1"/>
    <dgm:cxn modelId="{A4E080A5-6EB0-48DE-8B2C-B34A593FF058}" type="presParOf" srcId="{3ECAB97A-60AA-42D7-A7EF-0DBFFD73B36A}" destId="{BB93DD9E-0042-4D1E-86D4-4223339243BD}" srcOrd="1" destOrd="0" presId="urn:microsoft.com/office/officeart/2005/8/layout/pList2#1"/>
    <dgm:cxn modelId="{CAC9227F-CAA1-4EF4-9F82-13E442744A2B}" type="presParOf" srcId="{3ECAB97A-60AA-42D7-A7EF-0DBFFD73B36A}" destId="{553BD9B0-259C-42D4-8047-CFE3928AEC22}" srcOrd="2" destOrd="0" presId="urn:microsoft.com/office/officeart/2005/8/layout/pList2#1"/>
    <dgm:cxn modelId="{F24125A8-8EC3-4F55-8BC0-EAD71485B6D3}" type="presParOf" srcId="{F7E4293F-7286-4172-9142-5C23D09F6372}" destId="{E4CF0E20-2D46-4D17-B944-410907039FEE}" srcOrd="1" destOrd="0" presId="urn:microsoft.com/office/officeart/2005/8/layout/pList2#1"/>
    <dgm:cxn modelId="{2E4589C3-A182-46EF-BB3A-9FE8BEFDABA4}" type="presParOf" srcId="{F7E4293F-7286-4172-9142-5C23D09F6372}" destId="{0E546E05-9563-4E1A-AF97-E0A85ADABE10}" srcOrd="2" destOrd="0" presId="urn:microsoft.com/office/officeart/2005/8/layout/pList2#1"/>
    <dgm:cxn modelId="{7343E21C-6825-4D63-8F7B-82F7CC6D1545}" type="presParOf" srcId="{0E546E05-9563-4E1A-AF97-E0A85ADABE10}" destId="{780FE8B0-762E-4278-AA8E-B4356341B840}" srcOrd="0" destOrd="0" presId="urn:microsoft.com/office/officeart/2005/8/layout/pList2#1"/>
    <dgm:cxn modelId="{EBAC531C-7D83-4A42-86E7-86370D8864FD}" type="presParOf" srcId="{0E546E05-9563-4E1A-AF97-E0A85ADABE10}" destId="{C423D270-4922-4570-8CF0-56B0D6B86524}" srcOrd="1" destOrd="0" presId="urn:microsoft.com/office/officeart/2005/8/layout/pList2#1"/>
    <dgm:cxn modelId="{436901E9-EDFC-4780-A726-1A0EF93B69A6}" type="presParOf" srcId="{0E546E05-9563-4E1A-AF97-E0A85ADABE10}" destId="{8F24E8C3-DB07-4CC5-B774-0CEDE5BB4473}" srcOrd="2" destOrd="0" presId="urn:microsoft.com/office/officeart/2005/8/layout/pList2#1"/>
    <dgm:cxn modelId="{E11B2AE6-FB48-4128-A078-FA1ED29D37D1}" type="presParOf" srcId="{F7E4293F-7286-4172-9142-5C23D09F6372}" destId="{563CCB76-9BC6-4B07-84D8-927F2F73BC6B}" srcOrd="3" destOrd="0" presId="urn:microsoft.com/office/officeart/2005/8/layout/pList2#1"/>
    <dgm:cxn modelId="{5A24FAB2-0883-45EF-A4A3-CD3AE12E8338}" type="presParOf" srcId="{F7E4293F-7286-4172-9142-5C23D09F6372}" destId="{BAD5F307-EE21-48F5-A6CE-949411012BFF}" srcOrd="4" destOrd="0" presId="urn:microsoft.com/office/officeart/2005/8/layout/pList2#1"/>
    <dgm:cxn modelId="{2D07D89B-6832-480F-BE06-BD4B7AE56F02}" type="presParOf" srcId="{BAD5F307-EE21-48F5-A6CE-949411012BFF}" destId="{95610655-0C51-4243-B08D-84D01FCE34E2}" srcOrd="0" destOrd="0" presId="urn:microsoft.com/office/officeart/2005/8/layout/pList2#1"/>
    <dgm:cxn modelId="{B6866AFD-B009-4414-9486-C27B53D18E0B}" type="presParOf" srcId="{BAD5F307-EE21-48F5-A6CE-949411012BFF}" destId="{30E5A306-CC4B-4CC6-A5D0-C89520AC2A80}" srcOrd="1" destOrd="0" presId="urn:microsoft.com/office/officeart/2005/8/layout/pList2#1"/>
    <dgm:cxn modelId="{2F95DE66-A5A6-4E66-923D-BE761E52CB7C}" type="presParOf" srcId="{BAD5F307-EE21-48F5-A6CE-949411012BFF}" destId="{320803DA-8015-4C29-B94B-88E0981CCE82}" srcOrd="2" destOrd="0" presId="urn:microsoft.com/office/officeart/2005/8/layout/pList2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B42CD8-9D6A-49CA-8D0C-FBACC398698C}">
      <dsp:nvSpPr>
        <dsp:cNvPr id="0" name=""/>
        <dsp:cNvSpPr/>
      </dsp:nvSpPr>
      <dsp:spPr>
        <a:xfrm>
          <a:off x="0" y="1419619"/>
          <a:ext cx="7056782" cy="2073830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3BD9B0-259C-42D4-8047-CFE3928AEC22}">
      <dsp:nvSpPr>
        <dsp:cNvPr id="0" name=""/>
        <dsp:cNvSpPr/>
      </dsp:nvSpPr>
      <dsp:spPr>
        <a:xfrm>
          <a:off x="273871" y="3087703"/>
          <a:ext cx="1953088" cy="1520808"/>
        </a:xfrm>
        <a:prstGeom prst="roundRect">
          <a:avLst>
            <a:gd name="adj" fmla="val 10000"/>
          </a:avLst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047AB8-A64A-459E-B7D8-AAE15D6D4E28}">
      <dsp:nvSpPr>
        <dsp:cNvPr id="0" name=""/>
        <dsp:cNvSpPr/>
      </dsp:nvSpPr>
      <dsp:spPr>
        <a:xfrm rot="10800000">
          <a:off x="212994" y="2073830"/>
          <a:ext cx="1953088" cy="2534681"/>
        </a:xfrm>
        <a:prstGeom prst="round2SameRect">
          <a:avLst>
            <a:gd name="adj1" fmla="val 10500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919 учеников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Дети ОВЗ - 98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Опекаемые – 15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Дети-инвалиды – 24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«Группа риска» - 32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 ВШУ - 32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КДНиЗП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- 28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273058" y="2073830"/>
        <a:ext cx="1832960" cy="2474617"/>
      </dsp:txXfrm>
    </dsp:sp>
    <dsp:sp modelId="{8F24E8C3-DB07-4CC5-B774-0CEDE5BB4473}">
      <dsp:nvSpPr>
        <dsp:cNvPr id="0" name=""/>
        <dsp:cNvSpPr/>
      </dsp:nvSpPr>
      <dsp:spPr>
        <a:xfrm>
          <a:off x="2534835" y="3087703"/>
          <a:ext cx="1953088" cy="1520808"/>
        </a:xfrm>
        <a:prstGeom prst="roundRect">
          <a:avLst>
            <a:gd name="adj" fmla="val 10000"/>
          </a:avLst>
        </a:prstGeom>
        <a:solidFill>
          <a:schemeClr val="accent4">
            <a:tint val="50000"/>
            <a:hueOff val="-3648062"/>
            <a:satOff val="4622"/>
            <a:lumOff val="30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0FE8B0-762E-4278-AA8E-B4356341B840}">
      <dsp:nvSpPr>
        <dsp:cNvPr id="0" name=""/>
        <dsp:cNvSpPr/>
      </dsp:nvSpPr>
      <dsp:spPr>
        <a:xfrm rot="10800000">
          <a:off x="2361391" y="2073830"/>
          <a:ext cx="2333999" cy="2534681"/>
        </a:xfrm>
        <a:prstGeom prst="round2SameRect">
          <a:avLst>
            <a:gd name="adj1" fmla="val 10500"/>
            <a:gd name="adj2" fmla="val 0"/>
          </a:avLst>
        </a:prstGeom>
        <a:solidFill>
          <a:schemeClr val="accent4">
            <a:hueOff val="-3554423"/>
            <a:satOff val="28245"/>
            <a:lumOff val="-343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64 педагога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Молодые педагоги – 5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Выпускники школы – 2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Имеют квалификационную категорию – 84%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Имеют звания – 9 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2433170" y="2073830"/>
        <a:ext cx="2190441" cy="2462902"/>
      </dsp:txXfrm>
    </dsp:sp>
    <dsp:sp modelId="{320803DA-8015-4C29-B94B-88E0981CCE82}">
      <dsp:nvSpPr>
        <dsp:cNvPr id="0" name=""/>
        <dsp:cNvSpPr/>
      </dsp:nvSpPr>
      <dsp:spPr>
        <a:xfrm>
          <a:off x="4890016" y="3087703"/>
          <a:ext cx="1953088" cy="1520808"/>
        </a:xfrm>
        <a:prstGeom prst="roundRect">
          <a:avLst>
            <a:gd name="adj" fmla="val 10000"/>
          </a:avLst>
        </a:prstGeom>
        <a:solidFill>
          <a:schemeClr val="accent4">
            <a:tint val="50000"/>
            <a:hueOff val="-7296125"/>
            <a:satOff val="9245"/>
            <a:lumOff val="6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610655-0C51-4243-B08D-84D01FCE34E2}">
      <dsp:nvSpPr>
        <dsp:cNvPr id="0" name=""/>
        <dsp:cNvSpPr/>
      </dsp:nvSpPr>
      <dsp:spPr>
        <a:xfrm rot="10800000">
          <a:off x="4890700" y="2073830"/>
          <a:ext cx="1953088" cy="2534681"/>
        </a:xfrm>
        <a:prstGeom prst="round2SameRect">
          <a:avLst>
            <a:gd name="adj1" fmla="val 10500"/>
            <a:gd name="adj2" fmla="val 0"/>
          </a:avLst>
        </a:prstGeom>
        <a:solidFill>
          <a:schemeClr val="accent4">
            <a:hueOff val="-7108846"/>
            <a:satOff val="56491"/>
            <a:lumOff val="-686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Семьи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Многодетные – 93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Неполные </a:t>
          </a:r>
          <a:r>
            <a:rPr lang="ru-RU" sz="14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– 273</a:t>
          </a:r>
          <a:endParaRPr lang="ru-RU" sz="14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Малообеспеченные – 29</a:t>
          </a:r>
        </a:p>
      </dsp:txBody>
      <dsp:txXfrm rot="10800000">
        <a:off x="4950764" y="2073830"/>
        <a:ext cx="1832960" cy="24746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#1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0.57107</cdr:x>
      <cdr:y>0.33808</cdr:y>
    </cdr:from>
    <cdr:to>
      <cdr:x>0.66934</cdr:x>
      <cdr:y>0.48855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313533" y="205456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0.64129</cdr:x>
      <cdr:y>0.2228</cdr:y>
    </cdr:from>
    <cdr:to>
      <cdr:x>0.70558</cdr:x>
      <cdr:y>0.27332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966901" y="1353967"/>
          <a:ext cx="598264" cy="3070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0.74112</cdr:x>
      <cdr:y>0.15026</cdr:y>
    </cdr:from>
    <cdr:to>
      <cdr:x>0.9677</cdr:x>
      <cdr:y>0.22424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191248" y="482517"/>
          <a:ext cx="1281361" cy="2375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Карьерная</a:t>
          </a:r>
          <a:r>
            <a:rPr lang="ru-RU" sz="1200" baseline="0" dirty="0" smtClean="0"/>
            <a:t> </a:t>
          </a:r>
          <a:endParaRPr lang="ru-RU" sz="1050" dirty="0"/>
        </a:p>
      </cdr:txBody>
    </cdr:sp>
  </cdr:relSizeAnchor>
  <cdr:relSizeAnchor xmlns:cdr="http://schemas.openxmlformats.org/drawingml/2006/chartDrawing">
    <cdr:from>
      <cdr:x>0.64298</cdr:x>
      <cdr:y>0.26425</cdr:y>
    </cdr:from>
    <cdr:to>
      <cdr:x>0.74243</cdr:x>
      <cdr:y>0.33215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636238" y="848564"/>
          <a:ext cx="562438" cy="2180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50" dirty="0"/>
            <a:t>3</a:t>
          </a:r>
          <a:r>
            <a:rPr lang="ru-RU" sz="1050" dirty="0" smtClean="0"/>
            <a:t>6</a:t>
          </a:r>
          <a:r>
            <a:rPr lang="ru-RU" sz="1050" dirty="0"/>
            <a:t>%</a:t>
          </a:r>
        </a:p>
      </cdr:txBody>
    </cdr:sp>
  </cdr:relSizeAnchor>
  <cdr:relSizeAnchor xmlns:cdr="http://schemas.openxmlformats.org/drawingml/2006/chartDrawing">
    <cdr:from>
      <cdr:x>0.75124</cdr:x>
      <cdr:y>0.84189</cdr:y>
    </cdr:from>
    <cdr:to>
      <cdr:x>1</cdr:x>
      <cdr:y>0.93153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248473" y="2703494"/>
          <a:ext cx="1406816" cy="2878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Догматическая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0.65013</cdr:x>
      <cdr:y>0.76852</cdr:y>
    </cdr:from>
    <cdr:to>
      <cdr:x>0.77111</cdr:x>
      <cdr:y>0.86319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754746" y="2520280"/>
          <a:ext cx="698700" cy="3104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50" dirty="0" smtClean="0"/>
            <a:t>21%</a:t>
          </a:r>
          <a:endParaRPr lang="ru-RU" sz="1050" dirty="0"/>
        </a:p>
      </cdr:txBody>
    </cdr:sp>
  </cdr:relSizeAnchor>
  <cdr:relSizeAnchor xmlns:cdr="http://schemas.openxmlformats.org/drawingml/2006/chartDrawing">
    <cdr:from>
      <cdr:x>0.04146</cdr:x>
      <cdr:y>0.12694</cdr:y>
    </cdr:from>
    <cdr:to>
      <cdr:x>0.29286</cdr:x>
      <cdr:y>0.20181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234468" y="407631"/>
          <a:ext cx="1421717" cy="2404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Творческая</a:t>
          </a:r>
        </a:p>
      </cdr:txBody>
    </cdr:sp>
  </cdr:relSizeAnchor>
  <cdr:relSizeAnchor xmlns:cdr="http://schemas.openxmlformats.org/drawingml/2006/chartDrawing">
    <cdr:from>
      <cdr:x>0.20558</cdr:x>
      <cdr:y>0.27461</cdr:y>
    </cdr:from>
    <cdr:to>
      <cdr:x>0.32252</cdr:x>
      <cdr:y>0.36517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1162614" y="881832"/>
          <a:ext cx="661358" cy="2907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50"/>
            <a:t>29%</a:t>
          </a:r>
        </a:p>
      </cdr:txBody>
    </cdr:sp>
  </cdr:relSizeAnchor>
  <cdr:relSizeAnchor xmlns:cdr="http://schemas.openxmlformats.org/drawingml/2006/chartDrawing">
    <cdr:from>
      <cdr:x>0.0382</cdr:x>
      <cdr:y>0.82781</cdr:y>
    </cdr:from>
    <cdr:to>
      <cdr:x>0.28367</cdr:x>
      <cdr:y>0.92514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216025" y="2658271"/>
          <a:ext cx="1388237" cy="3125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Безмятежная</a:t>
          </a:r>
          <a:endParaRPr lang="ru-RU" sz="105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0.22504</cdr:x>
      <cdr:y>0.75259</cdr:y>
    </cdr:from>
    <cdr:to>
      <cdr:x>0.31644</cdr:x>
      <cdr:y>0.82667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1272666" y="2416729"/>
          <a:ext cx="516886" cy="2378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50" dirty="0" smtClean="0"/>
            <a:t>14%</a:t>
          </a:r>
          <a:endParaRPr lang="ru-RU" sz="105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Верхний колонтитул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147" name="Дата 2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>
              <a:defRPr sz="1200"/>
            </a:lvl1pPr>
          </a:lstStyle>
          <a:p>
            <a:pPr>
              <a:defRPr/>
            </a:pPr>
            <a:fld id="{C00757B8-C0A5-4FCC-B312-3CF3A702016C}" type="datetimeFigureOut">
              <a:rPr lang="ru-RU" altLang="ru-RU"/>
              <a:pPr>
                <a:defRPr/>
              </a:pPr>
              <a:t>14.12.2020</a:t>
            </a:fld>
            <a:endParaRPr lang="ru-RU" altLang="ru-RU"/>
          </a:p>
        </p:txBody>
      </p:sp>
      <p:sp>
        <p:nvSpPr>
          <p:cNvPr id="6148" name="Нижний колонтитул 3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149" name="Номер слайда 4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>
              <a:defRPr sz="1200"/>
            </a:lvl1pPr>
          </a:lstStyle>
          <a:p>
            <a:fld id="{00FB50BA-0194-4AFC-A2C2-8EEE5B1246A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86460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hape 200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5123" name="Shape 201"/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altLang="ru-RU"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6889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>
        <a:solidFill>
          <a:schemeClr val="tx1"/>
        </a:solidFill>
        <a:latin typeface="+mn-lt"/>
        <a:ea typeface="+mn-ea"/>
        <a:cs typeface="+mn-cs"/>
        <a:sym typeface="Calibri" pitchFamily="34" charset="0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defRPr sz="1200">
        <a:solidFill>
          <a:schemeClr val="tx1"/>
        </a:solidFill>
        <a:latin typeface="+mn-lt"/>
        <a:ea typeface="+mn-ea"/>
        <a:cs typeface="+mn-cs"/>
        <a:sym typeface="Calibri" pitchFamily="34" charset="0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defRPr sz="1200">
        <a:solidFill>
          <a:schemeClr val="tx1"/>
        </a:solidFill>
        <a:latin typeface="+mn-lt"/>
        <a:ea typeface="+mn-ea"/>
        <a:cs typeface="+mn-cs"/>
        <a:sym typeface="Calibri" pitchFamily="34" charset="0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defRPr sz="1200">
        <a:solidFill>
          <a:schemeClr val="tx1"/>
        </a:solidFill>
        <a:latin typeface="+mn-lt"/>
        <a:ea typeface="+mn-ea"/>
        <a:cs typeface="+mn-cs"/>
        <a:sym typeface="Calibri" pitchFamily="34" charset="0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defRPr sz="1200">
        <a:solidFill>
          <a:schemeClr val="tx1"/>
        </a:solidFill>
        <a:latin typeface="+mn-lt"/>
        <a:ea typeface="+mn-ea"/>
        <a:cs typeface="+mn-cs"/>
        <a:sym typeface="Calibri" pitchFamily="34" charset="0"/>
      </a:defRPr>
    </a:lvl5pPr>
    <a:lvl6pPr indent="1143000" defTabSz="457200" latinLnBrk="0">
      <a:defRPr sz="1200">
        <a:latin typeface="+mn-lt"/>
        <a:ea typeface="+mn-ea"/>
        <a:cs typeface="+mn-cs"/>
        <a:sym typeface="Calibri"/>
      </a:defRPr>
    </a:lvl6pPr>
    <a:lvl7pPr indent="1371600" defTabSz="457200" latinLnBrk="0">
      <a:defRPr sz="1200">
        <a:latin typeface="+mn-lt"/>
        <a:ea typeface="+mn-ea"/>
        <a:cs typeface="+mn-cs"/>
        <a:sym typeface="Calibri"/>
      </a:defRPr>
    </a:lvl7pPr>
    <a:lvl8pPr indent="1600200" defTabSz="457200" latinLnBrk="0">
      <a:defRPr sz="1200">
        <a:latin typeface="+mn-lt"/>
        <a:ea typeface="+mn-ea"/>
        <a:cs typeface="+mn-cs"/>
        <a:sym typeface="Calibri"/>
      </a:defRPr>
    </a:lvl8pPr>
    <a:lvl9pPr indent="1828800" defTabSz="4572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651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 раздел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3575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880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370013"/>
            <a:ext cx="8191500" cy="326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dirty="0" err="1"/>
              <a:t>Название</a:t>
            </a:r>
            <a:r>
              <a:rPr lang="en-US" altLang="ru-RU" dirty="0"/>
              <a:t> </a:t>
            </a:r>
            <a:r>
              <a:rPr lang="en-US" altLang="ru-RU" dirty="0" err="1"/>
              <a:t>слайда</a:t>
            </a:r>
            <a:endParaRPr lang="en-US" altLang="ru-RU" dirty="0"/>
          </a:p>
          <a:p>
            <a:pPr lvl="0"/>
            <a:r>
              <a:rPr lang="ru-RU" altLang="ru-RU" dirty="0"/>
              <a:t>Образец текста</a:t>
            </a:r>
          </a:p>
          <a:p>
            <a:pPr lvl="1"/>
            <a:r>
              <a:rPr lang="ru-RU" altLang="ru-RU" dirty="0"/>
              <a:t>Второй уровень</a:t>
            </a:r>
          </a:p>
          <a:p>
            <a:pPr lvl="2"/>
            <a:r>
              <a:rPr lang="ru-RU" altLang="ru-RU" dirty="0"/>
              <a:t>Третий уровень</a:t>
            </a:r>
          </a:p>
          <a:p>
            <a:pPr lvl="3"/>
            <a:r>
              <a:rPr lang="ru-RU" altLang="ru-RU" dirty="0"/>
              <a:t>Четвертый уровень</a:t>
            </a:r>
          </a:p>
          <a:p>
            <a:pPr lvl="3"/>
            <a:endParaRPr lang="ru-RU" alt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78" r:id="rId2"/>
    <p:sldLayoutId id="2147483781" r:id="rId3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 cap="all">
          <a:solidFill>
            <a:srgbClr val="F69200"/>
          </a:solidFill>
          <a:latin typeface="Fedra Sans Pro Light" charset="0"/>
          <a:ea typeface="Fedra Sans Pro Light" charset="0"/>
          <a:cs typeface="Fedra Sans Pro Light" charset="0"/>
          <a:sym typeface="Fedra Sans Pro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F69200"/>
          </a:solidFill>
          <a:latin typeface="Fedra Sans Pro Light"/>
          <a:ea typeface="Fedra Sans Pro Light"/>
          <a:cs typeface="Fedra Sans Pro Light"/>
          <a:sym typeface="Fedra Sans Pro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F69200"/>
          </a:solidFill>
          <a:latin typeface="Fedra Sans Pro Light"/>
          <a:ea typeface="Fedra Sans Pro Light"/>
          <a:cs typeface="Fedra Sans Pro Light"/>
          <a:sym typeface="Fedra Sans Pro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F69200"/>
          </a:solidFill>
          <a:latin typeface="Fedra Sans Pro Light"/>
          <a:ea typeface="Fedra Sans Pro Light"/>
          <a:cs typeface="Fedra Sans Pro Light"/>
          <a:sym typeface="Fedra Sans Pro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F69200"/>
          </a:solidFill>
          <a:latin typeface="Fedra Sans Pro Light"/>
          <a:ea typeface="Fedra Sans Pro Light"/>
          <a:cs typeface="Fedra Sans Pro Light"/>
          <a:sym typeface="Fedra Sans Pro"/>
        </a:defRPr>
      </a:lvl5pPr>
      <a:lvl6pPr marL="457200" algn="l" defTabSz="457200" rtl="0" fontAlgn="base" hangingPunct="0">
        <a:spcBef>
          <a:spcPct val="0"/>
        </a:spcBef>
        <a:spcAft>
          <a:spcPct val="0"/>
        </a:spcAft>
        <a:defRPr sz="2400">
          <a:solidFill>
            <a:srgbClr val="F69200"/>
          </a:solidFill>
          <a:latin typeface="Fedra Sans Pro Light"/>
          <a:ea typeface="Fedra Sans Pro Light"/>
          <a:cs typeface="Fedra Sans Pro Light"/>
          <a:sym typeface="Fedra Sans Pro"/>
        </a:defRPr>
      </a:lvl6pPr>
      <a:lvl7pPr marL="914400" algn="l" defTabSz="457200" rtl="0" fontAlgn="base" hangingPunct="0">
        <a:spcBef>
          <a:spcPct val="0"/>
        </a:spcBef>
        <a:spcAft>
          <a:spcPct val="0"/>
        </a:spcAft>
        <a:defRPr sz="2400">
          <a:solidFill>
            <a:srgbClr val="F69200"/>
          </a:solidFill>
          <a:latin typeface="Fedra Sans Pro Light"/>
          <a:ea typeface="Fedra Sans Pro Light"/>
          <a:cs typeface="Fedra Sans Pro Light"/>
          <a:sym typeface="Fedra Sans Pro"/>
        </a:defRPr>
      </a:lvl7pPr>
      <a:lvl8pPr marL="1371600" algn="l" defTabSz="457200" rtl="0" fontAlgn="base" hangingPunct="0">
        <a:spcBef>
          <a:spcPct val="0"/>
        </a:spcBef>
        <a:spcAft>
          <a:spcPct val="0"/>
        </a:spcAft>
        <a:defRPr sz="2400">
          <a:solidFill>
            <a:srgbClr val="F69200"/>
          </a:solidFill>
          <a:latin typeface="Fedra Sans Pro Light"/>
          <a:ea typeface="Fedra Sans Pro Light"/>
          <a:cs typeface="Fedra Sans Pro Light"/>
          <a:sym typeface="Fedra Sans Pro"/>
        </a:defRPr>
      </a:lvl8pPr>
      <a:lvl9pPr marL="1828800" algn="l" defTabSz="457200" rtl="0" fontAlgn="base" hangingPunct="0">
        <a:spcBef>
          <a:spcPct val="0"/>
        </a:spcBef>
        <a:spcAft>
          <a:spcPct val="0"/>
        </a:spcAft>
        <a:defRPr sz="2400">
          <a:solidFill>
            <a:srgbClr val="F69200"/>
          </a:solidFill>
          <a:latin typeface="Fedra Sans Pro Light"/>
          <a:ea typeface="Fedra Sans Pro Light"/>
          <a:cs typeface="Fedra Sans Pro Light"/>
          <a:sym typeface="Fedra Sans Pro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rgbClr val="F69200"/>
        </a:buClr>
        <a:buSzPct val="100000"/>
        <a:buFont typeface="STIXGeneral-Regular"/>
        <a:buChar char="•"/>
        <a:defRPr sz="2800" kern="1200">
          <a:solidFill>
            <a:srgbClr val="424242"/>
          </a:solidFill>
          <a:latin typeface="Fedra Sans Pro Light" charset="0"/>
          <a:ea typeface="Fedra Sans Pro Light" charset="0"/>
          <a:cs typeface="Fedra Sans Pro Light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F69200"/>
        </a:buClr>
        <a:buSzPct val="100000"/>
        <a:buFont typeface="STIXGeneral-Regular"/>
        <a:buChar char="⏤"/>
        <a:defRPr sz="2400" kern="1200">
          <a:solidFill>
            <a:srgbClr val="424242"/>
          </a:solidFill>
          <a:latin typeface="FedraSansPro-Light" panose="020B0403040000020004" pitchFamily="34" charset="0"/>
          <a:ea typeface="FedraSansPro-Light" panose="020B0403040000020004" pitchFamily="34" charset="0"/>
          <a:cs typeface="FedraSansPro-Light" panose="020B04030400000200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F69200"/>
        </a:buClr>
        <a:buSzPct val="100000"/>
        <a:buFont typeface="STIXGeneral-Regular"/>
        <a:buChar char="⏤"/>
        <a:defRPr sz="2000" kern="1200">
          <a:solidFill>
            <a:srgbClr val="424242"/>
          </a:solidFill>
          <a:latin typeface="FedraSansPro-Light" panose="020B0403040000020004" pitchFamily="34" charset="0"/>
          <a:ea typeface="FedraSansPro-Light" panose="020B0403040000020004" pitchFamily="34" charset="0"/>
          <a:cs typeface="FedraSansPro-Light" panose="020B04030400000200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F69200"/>
        </a:buClr>
        <a:buSzPct val="100000"/>
        <a:buFont typeface="STIXGeneral-Regular"/>
        <a:buChar char="⏤"/>
        <a:defRPr sz="2000" kern="1200">
          <a:solidFill>
            <a:srgbClr val="424242"/>
          </a:solidFill>
          <a:latin typeface="FedraSansPro-Light" panose="020B0403040000020004" pitchFamily="34" charset="0"/>
          <a:ea typeface="FedraSansPro-Light" panose="020B0403040000020004" pitchFamily="34" charset="0"/>
          <a:cs typeface="FedraSansPro-Light" panose="020B04030400000200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424242"/>
          </a:solidFill>
          <a:latin typeface="Fedra Sans Pro Light" charset="0"/>
          <a:ea typeface="FedraSansPro-Light"/>
          <a:cs typeface="FedraSansPro-Light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03"/>
          <p:cNvSpPr>
            <a:spLocks noChangeArrowheads="1"/>
          </p:cNvSpPr>
          <p:nvPr/>
        </p:nvSpPr>
        <p:spPr bwMode="auto">
          <a:xfrm>
            <a:off x="646176" y="1867712"/>
            <a:ext cx="7778496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sym typeface="Calibri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itchFamily="34" charset="0"/>
                <a:sym typeface="Calibri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itchFamily="34" charset="0"/>
                <a:sym typeface="Calibri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itchFamily="34" charset="0"/>
                <a:sym typeface="Calibri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itchFamily="34" charset="0"/>
                <a:sym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itchFamily="34" charset="0"/>
                <a:sym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itchFamily="34" charset="0"/>
                <a:sym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itchFamily="34" charset="0"/>
                <a:sym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itchFamily="34" charset="0"/>
                <a:sym typeface="Calibri" pitchFamily="34" charset="0"/>
              </a:defRPr>
            </a:lvl9pPr>
          </a:lstStyle>
          <a:p>
            <a:pPr algn="ctr" eaLnBrk="1"/>
            <a:r>
              <a:rPr lang="ru-RU" sz="2400" b="1" dirty="0" smtClean="0">
                <a:solidFill>
                  <a:schemeClr val="bg1"/>
                </a:solidFill>
                <a:latin typeface="Fedra Sans Pro Book"/>
              </a:rPr>
              <a:t>Стратегический управленческий проект по созданию личностно-развивающей образовательной среды</a:t>
            </a:r>
            <a:endParaRPr lang="ru-RU" sz="2400" b="1" dirty="0">
              <a:solidFill>
                <a:schemeClr val="bg1"/>
              </a:solidFill>
              <a:latin typeface="Fedra Sans Pro Book"/>
            </a:endParaRPr>
          </a:p>
          <a:p>
            <a:pPr algn="ctr" eaLnBrk="1"/>
            <a:r>
              <a:rPr lang="ru-RU" sz="3600" b="1" kern="0" cap="all" dirty="0" smtClean="0">
                <a:solidFill>
                  <a:schemeClr val="bg1"/>
                </a:solidFill>
                <a:latin typeface="Fedra Sans Pro Book"/>
                <a:ea typeface="Fedra Sans Pro Light" charset="0"/>
                <a:cs typeface="Fedra Sans Pro Light" charset="0"/>
                <a:sym typeface="Fedra Sans Pro"/>
              </a:rPr>
              <a:t>«</a:t>
            </a:r>
            <a:r>
              <a:rPr lang="en-US" sz="3600" b="1" kern="0" cap="all" dirty="0" smtClean="0">
                <a:solidFill>
                  <a:schemeClr val="bg1"/>
                </a:solidFill>
                <a:latin typeface="Fedra Sans Pro Book"/>
                <a:ea typeface="Fedra Sans Pro Light" charset="0"/>
                <a:cs typeface="Fedra Sans Pro Light" charset="0"/>
                <a:sym typeface="Fedra Sans Pro"/>
              </a:rPr>
              <a:t>VUCA-</a:t>
            </a:r>
            <a:r>
              <a:rPr lang="ru-RU" sz="3600" b="1" kern="0" cap="all" dirty="0" smtClean="0">
                <a:solidFill>
                  <a:schemeClr val="bg1"/>
                </a:solidFill>
                <a:latin typeface="Fedra Sans Pro Book"/>
                <a:ea typeface="Fedra Sans Pro Light" charset="0"/>
                <a:cs typeface="Fedra Sans Pro Light" charset="0"/>
                <a:sym typeface="Fedra Sans Pro"/>
              </a:rPr>
              <a:t>навигатор »</a:t>
            </a:r>
            <a:endParaRPr lang="ru-RU" sz="3600" b="1" kern="0" cap="all" dirty="0">
              <a:solidFill>
                <a:schemeClr val="bg1"/>
              </a:solidFill>
              <a:latin typeface="Fedra Sans Pro Book"/>
              <a:ea typeface="Fedra Sans Pro Light" charset="0"/>
              <a:cs typeface="Fedra Sans Pro Light" charset="0"/>
              <a:sym typeface="Fedra Sans Pro"/>
            </a:endParaRPr>
          </a:p>
          <a:p>
            <a:pPr algn="ctr" eaLnBrk="1"/>
            <a:endParaRPr lang="ru-RU" altLang="ru-RU" sz="5400" b="1" dirty="0">
              <a:solidFill>
                <a:schemeClr val="bg1"/>
              </a:solidFill>
              <a:latin typeface="Fedra Sans Pro Bold" pitchFamily="34" charset="0"/>
              <a:ea typeface="Fedra Sans Pro Bold" pitchFamily="34" charset="0"/>
              <a:cs typeface="Fedra Sans Pro Light" pitchFamily="34" charset="0"/>
              <a:sym typeface="Fedra Sans Pro"/>
            </a:endParaRPr>
          </a:p>
        </p:txBody>
      </p:sp>
      <p:sp>
        <p:nvSpPr>
          <p:cNvPr id="4" name="Shape 207"/>
          <p:cNvSpPr>
            <a:spLocks noChangeArrowheads="1"/>
          </p:cNvSpPr>
          <p:nvPr/>
        </p:nvSpPr>
        <p:spPr bwMode="auto">
          <a:xfrm>
            <a:off x="5846618" y="3983555"/>
            <a:ext cx="2236678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rgbClr val="000000"/>
                </a:solidFill>
                <a:latin typeface="Calibri" pitchFamily="34" charset="0"/>
                <a:sym typeface="Calibri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itchFamily="34" charset="0"/>
                <a:sym typeface="Calibri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itchFamily="34" charset="0"/>
                <a:sym typeface="Calibri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itchFamily="34" charset="0"/>
                <a:sym typeface="Calibri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itchFamily="34" charset="0"/>
                <a:sym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itchFamily="34" charset="0"/>
                <a:sym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itchFamily="34" charset="0"/>
                <a:sym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itchFamily="34" charset="0"/>
                <a:sym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itchFamily="34" charset="0"/>
                <a:sym typeface="Calibri" pitchFamily="34" charset="0"/>
              </a:defRPr>
            </a:lvl9pPr>
          </a:lstStyle>
          <a:p>
            <a:pPr algn="ctr" eaLnBrk="1"/>
            <a:r>
              <a:rPr lang="ru-RU" altLang="ru-RU" sz="2000" dirty="0" smtClean="0">
                <a:solidFill>
                  <a:schemeClr val="bg1"/>
                </a:solidFill>
                <a:latin typeface="Fedra Sans Pro Light" pitchFamily="34" charset="0"/>
                <a:ea typeface="Fedra Sans Pro Light" pitchFamily="34" charset="0"/>
                <a:cs typeface="Fedra Sans Pro Light" pitchFamily="34" charset="0"/>
                <a:sym typeface="Fedra Sans Pro Light" pitchFamily="34" charset="0"/>
              </a:rPr>
              <a:t>Красноярск</a:t>
            </a:r>
          </a:p>
          <a:p>
            <a:pPr algn="ctr" eaLnBrk="1"/>
            <a:r>
              <a:rPr lang="ru-RU" altLang="ru-RU" sz="2000" dirty="0" smtClean="0">
                <a:solidFill>
                  <a:schemeClr val="bg1"/>
                </a:solidFill>
                <a:latin typeface="Fedra Sans Pro Light" pitchFamily="34" charset="0"/>
                <a:ea typeface="Fedra Sans Pro Light" pitchFamily="34" charset="0"/>
                <a:cs typeface="Fedra Sans Pro Light" pitchFamily="34" charset="0"/>
                <a:sym typeface="Fedra Sans Pro Light" pitchFamily="34" charset="0"/>
              </a:rPr>
              <a:t>2020</a:t>
            </a:r>
            <a:endParaRPr lang="ru-RU" altLang="ru-RU" sz="2000" dirty="0">
              <a:solidFill>
                <a:schemeClr val="bg1"/>
              </a:solidFill>
              <a:latin typeface="Fedra Sans Pro Light" pitchFamily="34" charset="0"/>
              <a:ea typeface="Fedra Sans Pro Light" pitchFamily="34" charset="0"/>
              <a:cs typeface="Fedra Sans Pro Light" pitchFamily="34" charset="0"/>
              <a:sym typeface="Fedra Sans Pro Light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6176" y="3752723"/>
            <a:ext cx="520044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ea typeface="Microsoft YaHei"/>
                <a:cs typeface="Times New Roman" panose="02020603050405020304" pitchFamily="18" charset="0"/>
              </a:rPr>
              <a:t>Л. А.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/>
                <a:cs typeface="Times New Roman" panose="02020603050405020304" pitchFamily="18" charset="0"/>
              </a:rPr>
              <a:t>Бойдик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ea typeface="Microsoft YaHei"/>
                <a:cs typeface="Times New Roman" panose="02020603050405020304" pitchFamily="18" charset="0"/>
              </a:rPr>
              <a:t>,  директор школы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ea typeface="Microsoft YaHei"/>
                <a:cs typeface="Times New Roman" panose="02020603050405020304" pitchFamily="18" charset="0"/>
              </a:rPr>
              <a:t> Н.А. Проскурякова, заместитель директора по УВР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ea typeface="Microsoft YaHei"/>
                <a:cs typeface="Times New Roman" panose="02020603050405020304" pitchFamily="18" charset="0"/>
              </a:rPr>
              <a:t>Ю.П. Кобякова, заместитель директора по ВР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ea typeface="Microsoft YaHei"/>
                <a:cs typeface="Times New Roman" panose="02020603050405020304" pitchFamily="18" charset="0"/>
              </a:rPr>
              <a:t>Л.В.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/>
                <a:cs typeface="Times New Roman" panose="02020603050405020304" pitchFamily="18" charset="0"/>
              </a:rPr>
              <a:t>Шайхутдинова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ea typeface="Microsoft YaHei"/>
                <a:cs typeface="Times New Roman" panose="02020603050405020304" pitchFamily="18" charset="0"/>
              </a:rPr>
              <a:t>, учитель</a:t>
            </a:r>
            <a:endParaRPr lang="ru-RU" sz="1600" dirty="0">
              <a:solidFill>
                <a:schemeClr val="bg1"/>
              </a:solidFill>
              <a:latin typeface="Fedra Sans Pro Book"/>
            </a:endParaRPr>
          </a:p>
        </p:txBody>
      </p:sp>
    </p:spTree>
    <p:extLst>
      <p:ext uri="{BB962C8B-B14F-4D97-AF65-F5344CB8AC3E}">
        <p14:creationId xmlns:p14="http://schemas.microsoft.com/office/powerpoint/2010/main" val="172364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>
            <a:spLocks noChangeArrowheads="1"/>
          </p:cNvSpPr>
          <p:nvPr/>
        </p:nvSpPr>
        <p:spPr bwMode="auto">
          <a:xfrm>
            <a:off x="447675" y="711254"/>
            <a:ext cx="8141848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  <a:buClr>
                <a:srgbClr val="F69200"/>
              </a:buClr>
              <a:buSzPct val="100000"/>
            </a:pPr>
            <a:r>
              <a:rPr lang="ru-RU" altLang="ru-RU" sz="32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Fedra Sans Pro Light"/>
                <a:cs typeface="Times New Roman" panose="02020603050405020304" pitchFamily="18" charset="0"/>
              </a:rPr>
              <a:t>СТРАТЕГИЯ СОЗДАНИЯ </a:t>
            </a:r>
            <a:r>
              <a:rPr lang="ru-RU" altLang="ru-RU" sz="3200" b="1" dirty="0">
                <a:solidFill>
                  <a:schemeClr val="accent1"/>
                </a:solidFill>
                <a:latin typeface="Times New Roman" panose="02020603050405020304" pitchFamily="18" charset="0"/>
                <a:ea typeface="Fedra Sans Pro Light"/>
                <a:cs typeface="Times New Roman" panose="02020603050405020304" pitchFamily="18" charset="0"/>
              </a:rPr>
              <a:t>ЛРОС</a:t>
            </a:r>
            <a:endParaRPr lang="ru-RU" altLang="ru-RU" sz="1400" dirty="0">
              <a:solidFill>
                <a:schemeClr val="accent1"/>
              </a:solidFill>
              <a:latin typeface="Times New Roman" panose="02020603050405020304" pitchFamily="18" charset="0"/>
              <a:ea typeface="Fedra Sans Pro Light"/>
              <a:cs typeface="Times New Roman" panose="02020603050405020304" pitchFamily="18" charset="0"/>
            </a:endParaRPr>
          </a:p>
        </p:txBody>
      </p:sp>
      <p:sp>
        <p:nvSpPr>
          <p:cNvPr id="3" name="CustomShape 1"/>
          <p:cNvSpPr/>
          <p:nvPr/>
        </p:nvSpPr>
        <p:spPr>
          <a:xfrm>
            <a:off x="489240" y="943271"/>
            <a:ext cx="8164800" cy="3427920"/>
          </a:xfrm>
          <a:prstGeom prst="rect">
            <a:avLst/>
          </a:prstGeom>
        </p:spPr>
        <p:txBody>
          <a:bodyPr lIns="0" tIns="45000" rIns="0" bIns="45000"/>
          <a:lstStyle/>
          <a:p>
            <a:endParaRPr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601"/>
              </a:spcBef>
              <a:buClr>
                <a:srgbClr val="F69200"/>
              </a:buClr>
              <a:buSzPct val="100000"/>
              <a:buFont typeface="Wingdings" pitchFamily="2" charset="2"/>
              <a:buChar char="ü"/>
            </a:pPr>
            <a:r>
              <a:rPr lang="ru-RU" sz="14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 Организационно-технологический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 – внедрение новых технологий (сингапурская технология, формирующее оценивание, медиативные технологии), КТД, образовательные события</a:t>
            </a:r>
          </a:p>
          <a:p>
            <a:pPr lvl="0" algn="just">
              <a:spcBef>
                <a:spcPts val="601"/>
              </a:spcBef>
              <a:buClr>
                <a:srgbClr val="F69200"/>
              </a:buClr>
              <a:buSzPct val="100000"/>
            </a:pPr>
            <a:endParaRPr lang="ru-RU" sz="800" dirty="0">
              <a:latin typeface="Times New Roman" panose="02020603050405020304" pitchFamily="18" charset="0"/>
              <a:ea typeface="Fedra Sans Pro Light" pitchFamily="1"/>
              <a:cs typeface="Times New Roman" panose="02020603050405020304" pitchFamily="18" charset="0"/>
            </a:endParaRPr>
          </a:p>
          <a:p>
            <a:pPr lvl="0" algn="just">
              <a:spcBef>
                <a:spcPts val="601"/>
              </a:spcBef>
              <a:buClr>
                <a:srgbClr val="F69200"/>
              </a:buClr>
              <a:buSzPct val="100000"/>
              <a:buFont typeface="Wingdings" pitchFamily="2" charset="2"/>
              <a:buChar char="ü"/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 Использование продуктовой линейки «Школа возможностей», программы «4 К», </a:t>
            </a:r>
            <a:r>
              <a:rPr lang="ru-RU" sz="1400" dirty="0" smtClean="0"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методического пособия «Социально-эмоциональное развитие», Персональную образовательную среду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благотворительного фонда «Вклад в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будущее»</a:t>
            </a:r>
          </a:p>
          <a:p>
            <a:pPr lvl="0" algn="just">
              <a:spcBef>
                <a:spcPts val="601"/>
              </a:spcBef>
              <a:buClr>
                <a:srgbClr val="F69200"/>
              </a:buClr>
              <a:buSzPct val="100000"/>
            </a:pPr>
            <a:endParaRPr lang="ru-RU" sz="800" b="1" dirty="0">
              <a:solidFill>
                <a:schemeClr val="accent4"/>
              </a:solidFill>
              <a:latin typeface="Times New Roman" panose="02020603050405020304" pitchFamily="18" charset="0"/>
              <a:ea typeface="Fedra Sans Pro Light" pitchFamily="1"/>
              <a:cs typeface="Times New Roman" panose="02020603050405020304" pitchFamily="18" charset="0"/>
            </a:endParaRPr>
          </a:p>
          <a:p>
            <a:pPr lvl="0" algn="just">
              <a:buClr>
                <a:srgbClr val="F69200"/>
              </a:buClr>
              <a:buSzPct val="100000"/>
              <a:buFont typeface="Wingdings" pitchFamily="2" charset="2"/>
              <a:buChar char="ü"/>
            </a:pPr>
            <a:r>
              <a:rPr lang="ru-RU" sz="14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 Социальный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 – создание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условий для «субъект-субъектных» отношений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, </a:t>
            </a:r>
            <a:r>
              <a:rPr lang="ru-RU" sz="1400" dirty="0"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внедрение </a:t>
            </a:r>
            <a:r>
              <a:rPr lang="ru-RU" sz="1400" dirty="0" smtClean="0"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клубной формы, развитие медиативных практик, проведение мероприятий и тренингов</a:t>
            </a:r>
          </a:p>
          <a:p>
            <a:pPr lvl="0" algn="just">
              <a:buClr>
                <a:srgbClr val="F69200"/>
              </a:buClr>
              <a:buSzPct val="100000"/>
              <a:buFont typeface="Wingdings" pitchFamily="2" charset="2"/>
              <a:buChar char="ü"/>
            </a:pPr>
            <a:endParaRPr lang="ru-RU" sz="800" dirty="0">
              <a:latin typeface="Times New Roman" panose="02020603050405020304" pitchFamily="18" charset="0"/>
              <a:ea typeface="Fedra Sans Pro Light" pitchFamily="1"/>
              <a:cs typeface="Times New Roman" panose="02020603050405020304" pitchFamily="18" charset="0"/>
            </a:endParaRPr>
          </a:p>
          <a:p>
            <a:pPr lvl="0" algn="just">
              <a:buClr>
                <a:srgbClr val="F69200"/>
              </a:buClr>
              <a:buSzPct val="100000"/>
              <a:buFont typeface="Wingdings" pitchFamily="2" charset="2"/>
              <a:buChar char="ü"/>
            </a:pPr>
            <a:r>
              <a:rPr lang="ru-RU" sz="14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 Пространственно-предметный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 –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изменение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инфраструктуры (зонирование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, креативное пространство) </a:t>
            </a:r>
            <a:endParaRPr lang="ru-RU" sz="1400" dirty="0" smtClean="0">
              <a:solidFill>
                <a:srgbClr val="000000"/>
              </a:solidFill>
              <a:latin typeface="Times New Roman" panose="02020603050405020304" pitchFamily="18" charset="0"/>
              <a:ea typeface="Fedra Sans Pro Light" pitchFamily="1"/>
              <a:cs typeface="Times New Roman" panose="02020603050405020304" pitchFamily="18" charset="0"/>
            </a:endParaRPr>
          </a:p>
          <a:p>
            <a:pPr lvl="0" algn="just">
              <a:buClr>
                <a:srgbClr val="F69200"/>
              </a:buClr>
              <a:buSzPct val="100000"/>
              <a:buFont typeface="Wingdings" pitchFamily="2" charset="2"/>
              <a:buChar char="ü"/>
            </a:pPr>
            <a:endParaRPr lang="ru-RU" sz="800" dirty="0">
              <a:solidFill>
                <a:srgbClr val="000000"/>
              </a:solidFill>
              <a:latin typeface="Times New Roman" panose="02020603050405020304" pitchFamily="18" charset="0"/>
              <a:ea typeface="Fedra Sans Pro Light" pitchFamily="1"/>
              <a:cs typeface="Times New Roman" panose="02020603050405020304" pitchFamily="18" charset="0"/>
            </a:endParaRPr>
          </a:p>
          <a:p>
            <a:pPr lvl="0" algn="just">
              <a:buClr>
                <a:srgbClr val="F69200"/>
              </a:buClr>
              <a:buSzPct val="100000"/>
              <a:buFont typeface="Wingdings" pitchFamily="2" charset="2"/>
              <a:buChar char="ü"/>
            </a:pPr>
            <a:r>
              <a:rPr lang="ru-RU" sz="14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 Ресурсное </a:t>
            </a:r>
            <a:r>
              <a:rPr lang="ru-RU" sz="1400" i="1" dirty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обеспечение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–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использование платформ, </a:t>
            </a:r>
            <a:r>
              <a:rPr lang="ru-RU" sz="1400" dirty="0" smtClean="0"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участие </a:t>
            </a:r>
            <a:r>
              <a:rPr lang="ru-RU" sz="1400" dirty="0"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в </a:t>
            </a:r>
            <a:r>
              <a:rPr lang="ru-RU" sz="1400" dirty="0" err="1"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грантовых</a:t>
            </a:r>
            <a:r>
              <a:rPr lang="ru-RU" sz="1400" dirty="0"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конкурсах</a:t>
            </a:r>
          </a:p>
          <a:p>
            <a:pPr lvl="0" algn="just">
              <a:buClr>
                <a:srgbClr val="F69200"/>
              </a:buClr>
              <a:buSzPct val="100000"/>
            </a:pPr>
            <a:endParaRPr lang="ru-RU" sz="800" dirty="0">
              <a:latin typeface="Times New Roman" panose="02020603050405020304" pitchFamily="18" charset="0"/>
              <a:ea typeface="Fedra Sans Pro Light" pitchFamily="1"/>
              <a:cs typeface="Times New Roman" panose="02020603050405020304" pitchFamily="18" charset="0"/>
            </a:endParaRPr>
          </a:p>
          <a:p>
            <a:pPr lvl="0" algn="just">
              <a:buClr>
                <a:srgbClr val="F69200"/>
              </a:buClr>
              <a:buSzPct val="100000"/>
              <a:buFont typeface="Wingdings" pitchFamily="2" charset="2"/>
              <a:buChar char="ü"/>
            </a:pPr>
            <a:r>
              <a:rPr lang="ru-RU" sz="14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 Управленческий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 – сопровождение-наставничество,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обучение на курсах повышения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квалификации, творческие группы, проблемные и </a:t>
            </a:r>
            <a:r>
              <a:rPr lang="ru-RU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разработческие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 семинары.</a:t>
            </a:r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  <a:ea typeface="Fedra Sans Pro Light" pitchFamily="1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6954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485"/>
          <p:cNvSpPr>
            <a:spLocks noChangeArrowheads="1"/>
          </p:cNvSpPr>
          <p:nvPr/>
        </p:nvSpPr>
        <p:spPr bwMode="auto">
          <a:xfrm>
            <a:off x="447675" y="1813408"/>
            <a:ext cx="8209941" cy="341503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45718" rIns="0" bIns="45718"/>
          <a:lstStyle/>
          <a:p>
            <a:endParaRPr lang="ru-RU" sz="1600" dirty="0"/>
          </a:p>
        </p:txBody>
      </p:sp>
      <p:sp>
        <p:nvSpPr>
          <p:cNvPr id="4" name="CustomShape 2"/>
          <p:cNvSpPr/>
          <p:nvPr/>
        </p:nvSpPr>
        <p:spPr>
          <a:xfrm>
            <a:off x="0" y="699480"/>
            <a:ext cx="9143280" cy="411120"/>
          </a:xfrm>
          <a:prstGeom prst="rect">
            <a:avLst/>
          </a:prstGeom>
        </p:spPr>
        <p:txBody>
          <a:bodyPr lIns="0" tIns="0" rIns="0" bIns="0"/>
          <a:lstStyle/>
          <a:p>
            <a:pPr algn="ctr">
              <a:lnSpc>
                <a:spcPct val="90000"/>
              </a:lnSpc>
            </a:pPr>
            <a:r>
              <a:rPr lang="ru-RU" altLang="ru-RU" sz="3000" b="1" dirty="0">
                <a:solidFill>
                  <a:srgbClr val="00642D"/>
                </a:solidFill>
                <a:latin typeface="Times New Roman" pitchFamily="18" charset="0"/>
                <a:cs typeface="Times New Roman" pitchFamily="18" charset="0"/>
              </a:rPr>
              <a:t>ОБРАЗ ЖЕЛАЕМОГО РЕЗУЛЬТАТА</a:t>
            </a:r>
            <a:endParaRPr lang="ru-RU" alt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C:\Users\User\Desktop\Диаграммы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63" b="13060"/>
          <a:stretch/>
        </p:blipFill>
        <p:spPr bwMode="auto">
          <a:xfrm>
            <a:off x="447675" y="1254616"/>
            <a:ext cx="8209941" cy="2829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stomShape 1"/>
          <p:cNvSpPr>
            <a:spLocks noChangeArrowheads="1"/>
          </p:cNvSpPr>
          <p:nvPr/>
        </p:nvSpPr>
        <p:spPr bwMode="auto">
          <a:xfrm>
            <a:off x="485825" y="4227934"/>
            <a:ext cx="8287617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5000" rIns="0" bIns="45000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DejaVu Sans"/>
                <a:cs typeface="DejaVu San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ru-RU" altLang="ru-RU" sz="1400" dirty="0" smtClean="0">
                <a:solidFill>
                  <a:srgbClr val="000000"/>
                </a:solidFill>
                <a:latin typeface="Times New Roman" pitchFamily="18" charset="0"/>
                <a:ea typeface="Fedra Sans Pro Light"/>
                <a:cs typeface="Times New Roman" pitchFamily="18" charset="0"/>
              </a:rPr>
              <a:t>Доминирующей станет творческая среда, </a:t>
            </a:r>
            <a:r>
              <a:rPr lang="ru-RU" altLang="ru-RU" sz="1400" dirty="0">
                <a:solidFill>
                  <a:srgbClr val="000000"/>
                </a:solidFill>
                <a:latin typeface="Times New Roman" pitchFamily="18" charset="0"/>
                <a:ea typeface="Fedra Sans Pro Light"/>
                <a:cs typeface="Times New Roman" pitchFamily="18" charset="0"/>
              </a:rPr>
              <a:t>способствующая формированию </a:t>
            </a:r>
            <a:r>
              <a:rPr lang="ru-RU" altLang="ru-RU" sz="1400" dirty="0" smtClean="0">
                <a:solidFill>
                  <a:srgbClr val="000000"/>
                </a:solidFill>
                <a:latin typeface="Times New Roman" pitchFamily="18" charset="0"/>
                <a:ea typeface="Fedra Sans Pro Light"/>
                <a:cs typeface="Times New Roman" pitchFamily="18" charset="0"/>
              </a:rPr>
              <a:t>активного </a:t>
            </a:r>
            <a:r>
              <a:rPr lang="ru-RU" altLang="ru-RU" sz="1400" dirty="0">
                <a:solidFill>
                  <a:srgbClr val="000000"/>
                </a:solidFill>
                <a:latin typeface="Times New Roman" pitchFamily="18" charset="0"/>
                <a:ea typeface="Fedra Sans Pro Light"/>
                <a:cs typeface="Times New Roman" pitchFamily="18" charset="0"/>
              </a:rPr>
              <a:t>и </a:t>
            </a:r>
            <a:r>
              <a:rPr lang="ru-RU" altLang="ru-RU" sz="1400" dirty="0" smtClean="0">
                <a:solidFill>
                  <a:srgbClr val="000000"/>
                </a:solidFill>
                <a:latin typeface="Times New Roman" pitchFamily="18" charset="0"/>
                <a:ea typeface="Fedra Sans Pro Light"/>
                <a:cs typeface="Times New Roman" pitchFamily="18" charset="0"/>
              </a:rPr>
              <a:t>свободного ребёнка</a:t>
            </a:r>
            <a:endParaRPr lang="ru-RU" altLang="ru-RU" sz="1400" dirty="0">
              <a:solidFill>
                <a:srgbClr val="000000"/>
              </a:solidFill>
              <a:latin typeface="Times New Roman" pitchFamily="18" charset="0"/>
              <a:ea typeface="Fedra Sans Pro Light"/>
              <a:cs typeface="Fedra Sans Pro Light"/>
            </a:endParaRPr>
          </a:p>
          <a:p>
            <a:pPr algn="just">
              <a:lnSpc>
                <a:spcPct val="90000"/>
              </a:lnSpc>
            </a:pPr>
            <a:r>
              <a:rPr lang="ru-RU" altLang="ru-RU" sz="1400" dirty="0">
                <a:solidFill>
                  <a:srgbClr val="000000"/>
                </a:solidFill>
                <a:latin typeface="Times New Roman" pitchFamily="18" charset="0"/>
                <a:ea typeface="Fedra Sans Pro Light"/>
                <a:cs typeface="Fedra Sans Pro Light"/>
              </a:rPr>
              <a:t> </a:t>
            </a: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3580537" y="1234772"/>
            <a:ext cx="1944216" cy="288032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1240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>
            <a:spLocks noChangeArrowheads="1"/>
          </p:cNvSpPr>
          <p:nvPr/>
        </p:nvSpPr>
        <p:spPr bwMode="auto">
          <a:xfrm>
            <a:off x="0" y="669223"/>
            <a:ext cx="8874125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3200" b="1" dirty="0">
                <a:solidFill>
                  <a:srgbClr val="00642D"/>
                </a:solidFill>
                <a:latin typeface="Times New Roman" pitchFamily="18" charset="0"/>
                <a:cs typeface="Times New Roman" pitchFamily="18" charset="0"/>
              </a:rPr>
              <a:t>ОБРАЗ ЖЕЛАЕМОГО РЕЗУЛЬТАТА</a:t>
            </a:r>
            <a:endParaRPr lang="ru-RU" alt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56176" y="2931790"/>
            <a:ext cx="26642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показателей:</a:t>
            </a: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широта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эмоциональность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осознаваемость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когерентность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8088339"/>
              </p:ext>
            </p:extLst>
          </p:nvPr>
        </p:nvGraphicFramePr>
        <p:xfrm>
          <a:off x="315380" y="1112421"/>
          <a:ext cx="7144336" cy="36387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919121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>
            <a:spLocks noChangeArrowheads="1"/>
          </p:cNvSpPr>
          <p:nvPr/>
        </p:nvSpPr>
        <p:spPr bwMode="auto">
          <a:xfrm>
            <a:off x="663311" y="521772"/>
            <a:ext cx="7778668" cy="129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  <a:buClr>
                <a:srgbClr val="F69200"/>
              </a:buClr>
              <a:buSzPct val="100000"/>
            </a:pPr>
            <a:endParaRPr lang="ru-RU" altLang="ru-RU" sz="2400" b="1" dirty="0">
              <a:solidFill>
                <a:schemeClr val="accent1"/>
              </a:solidFill>
              <a:latin typeface="Fedra Sans Pro Book"/>
              <a:ea typeface="Fedra Sans Pro Light"/>
              <a:cs typeface="Fedra Sans Pro Light"/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  <a:buClr>
                <a:srgbClr val="F69200"/>
              </a:buClr>
              <a:buSzPct val="100000"/>
            </a:pPr>
            <a:r>
              <a:rPr lang="ru-RU" sz="3000" dirty="0">
                <a:solidFill>
                  <a:srgbClr val="00642D"/>
                </a:solidFill>
                <a:latin typeface="Times New Roman" pitchFamily="18" charset="0"/>
                <a:cs typeface="Times New Roman" pitchFamily="18" charset="0"/>
              </a:rPr>
              <a:t>Список значимых продуктов по итогам реализации </a:t>
            </a:r>
            <a:r>
              <a:rPr lang="ru-RU" sz="3000" dirty="0" smtClean="0">
                <a:solidFill>
                  <a:srgbClr val="00642D"/>
                </a:solidFill>
                <a:latin typeface="Times New Roman" pitchFamily="18" charset="0"/>
                <a:cs typeface="Times New Roman" pitchFamily="18" charset="0"/>
              </a:rPr>
              <a:t>проекта</a:t>
            </a:r>
            <a:endParaRPr lang="ru-RU" altLang="ru-RU" sz="2400" b="1" dirty="0" smtClean="0">
              <a:solidFill>
                <a:schemeClr val="accent1"/>
              </a:solidFill>
              <a:latin typeface="Fedra Sans Pro Book"/>
              <a:ea typeface="Fedra Sans Pro Light"/>
              <a:cs typeface="Fedra Sans Pro Light"/>
            </a:endParaRPr>
          </a:p>
        </p:txBody>
      </p:sp>
      <p:sp>
        <p:nvSpPr>
          <p:cNvPr id="3" name="Shape 485"/>
          <p:cNvSpPr>
            <a:spLocks noChangeArrowheads="1"/>
          </p:cNvSpPr>
          <p:nvPr/>
        </p:nvSpPr>
        <p:spPr bwMode="auto">
          <a:xfrm>
            <a:off x="447675" y="1813408"/>
            <a:ext cx="8209941" cy="341503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45718" rIns="0" bIns="45718"/>
          <a:lstStyle/>
          <a:p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0225" y="2020248"/>
            <a:ext cx="743786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Новые локальные акты: приказы, положения, ООП, РП по предметам с интегрированием в них проектной технологии.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Обновленная пространственная среда: рекреации, зоны комфорта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коворкинга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общеразвивающие программы, разработанные по материалах виртуальной школы «Вклад в будущее»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Серия сценариев внеурочных мероприятий, родительских собраний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направленных на развитие компонентов ЛРОС.</a:t>
            </a:r>
          </a:p>
        </p:txBody>
      </p:sp>
    </p:spTree>
    <p:extLst>
      <p:ext uri="{BB962C8B-B14F-4D97-AF65-F5344CB8AC3E}">
        <p14:creationId xmlns:p14="http://schemas.microsoft.com/office/powerpoint/2010/main" val="35097356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>
            <a:spLocks noChangeArrowheads="1"/>
          </p:cNvSpPr>
          <p:nvPr/>
        </p:nvSpPr>
        <p:spPr bwMode="auto">
          <a:xfrm>
            <a:off x="447675" y="747711"/>
            <a:ext cx="84264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  <a:buClr>
                <a:srgbClr val="F69200"/>
              </a:buClr>
              <a:buSzPct val="100000"/>
            </a:pPr>
            <a:r>
              <a:rPr lang="ru-RU" sz="3000" b="1" dirty="0">
                <a:solidFill>
                  <a:srgbClr val="00642D"/>
                </a:solidFill>
                <a:latin typeface="Times New Roman" pitchFamily="18" charset="0"/>
                <a:cs typeface="Times New Roman" pitchFamily="18" charset="0"/>
              </a:rPr>
              <a:t>Сетевые и социальные партнеры, взаимодействие с </a:t>
            </a:r>
            <a:r>
              <a:rPr lang="ru-RU" sz="3000" b="1" dirty="0" smtClean="0">
                <a:solidFill>
                  <a:srgbClr val="00642D"/>
                </a:solidFill>
                <a:latin typeface="Times New Roman" pitchFamily="18" charset="0"/>
                <a:cs typeface="Times New Roman" pitchFamily="18" charset="0"/>
              </a:rPr>
              <a:t>партнерами</a:t>
            </a:r>
            <a:endParaRPr lang="ru-RU" sz="3000" b="1" dirty="0">
              <a:solidFill>
                <a:srgbClr val="00642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hape 485"/>
          <p:cNvSpPr>
            <a:spLocks noChangeArrowheads="1"/>
          </p:cNvSpPr>
          <p:nvPr/>
        </p:nvSpPr>
        <p:spPr bwMode="auto">
          <a:xfrm>
            <a:off x="447675" y="1813408"/>
            <a:ext cx="8209941" cy="341503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45718" rIns="0" bIns="45718"/>
          <a:lstStyle/>
          <a:p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47674" y="1573678"/>
            <a:ext cx="794919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молодежное автономное учреждение</a:t>
            </a:r>
          </a:p>
          <a:p>
            <a:pPr indent="268288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«Молодежный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 «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Своё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дело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indent="268288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Краевое государственное бюджетное образовательное учреждение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дополнительного образования «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Красноярский краевой центр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«Юннаты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КГБПОУ «Красноярский колледж радиоэлектроники и информационных технологий»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КГБПОУ «Красноярский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колледж отраслевых технологий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предпринимательства»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0554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>
            <a:spLocks noChangeArrowheads="1"/>
          </p:cNvSpPr>
          <p:nvPr/>
        </p:nvSpPr>
        <p:spPr bwMode="auto">
          <a:xfrm>
            <a:off x="414222" y="922586"/>
            <a:ext cx="842645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  <a:buClr>
                <a:srgbClr val="F69200"/>
              </a:buClr>
              <a:buSzPct val="100000"/>
            </a:pPr>
            <a:r>
              <a:rPr lang="ru-RU" sz="3000" b="1" dirty="0" smtClean="0">
                <a:solidFill>
                  <a:srgbClr val="00642D"/>
                </a:solidFill>
                <a:latin typeface="Times New Roman" pitchFamily="18" charset="0"/>
                <a:cs typeface="Times New Roman" pitchFamily="18" charset="0"/>
              </a:rPr>
              <a:t>Образовательные </a:t>
            </a:r>
            <a:r>
              <a:rPr lang="ru-RU" sz="3000" b="1" dirty="0">
                <a:solidFill>
                  <a:srgbClr val="00642D"/>
                </a:solidFill>
                <a:latin typeface="Times New Roman" pitchFamily="18" charset="0"/>
                <a:cs typeface="Times New Roman" pitchFamily="18" charset="0"/>
              </a:rPr>
              <a:t>события в рамках </a:t>
            </a:r>
            <a:r>
              <a:rPr lang="ru-RU" sz="3000" b="1" dirty="0" smtClean="0">
                <a:solidFill>
                  <a:srgbClr val="00642D"/>
                </a:solidFill>
                <a:latin typeface="Times New Roman" pitchFamily="18" charset="0"/>
                <a:cs typeface="Times New Roman" pitchFamily="18" charset="0"/>
              </a:rPr>
              <a:t>проекта</a:t>
            </a:r>
            <a:endParaRPr lang="ru-RU" altLang="ru-RU" sz="3000" b="1" dirty="0">
              <a:solidFill>
                <a:srgbClr val="00642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hape 485"/>
          <p:cNvSpPr>
            <a:spLocks noChangeArrowheads="1"/>
          </p:cNvSpPr>
          <p:nvPr/>
        </p:nvSpPr>
        <p:spPr bwMode="auto">
          <a:xfrm>
            <a:off x="447675" y="1813408"/>
            <a:ext cx="8209941" cy="341503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45718" rIns="0" bIns="45718"/>
          <a:lstStyle/>
          <a:p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54933" y="1430570"/>
            <a:ext cx="799542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200000"/>
              </a:lnSpc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Проблемный семинар по теме ЛРОС и развитие ЛП для педагогов школы, январь 2021</a:t>
            </a:r>
          </a:p>
          <a:p>
            <a:pPr lvl="0">
              <a:lnSpc>
                <a:spcPct val="200000"/>
              </a:lnSpc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проекта VUCA – НАВИГАТОР,  февраль 2021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200000"/>
              </a:lnSpc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Открытие первой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коворкинг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-зоны, сентябрь 2021</a:t>
            </a:r>
          </a:p>
          <a:p>
            <a:pPr>
              <a:lnSpc>
                <a:spcPct val="200000"/>
              </a:lnSpc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Открытые уроки с применением новых технологий, октябрь 2021</a:t>
            </a:r>
          </a:p>
        </p:txBody>
      </p:sp>
    </p:spTree>
    <p:extLst>
      <p:ext uri="{BB962C8B-B14F-4D97-AF65-F5344CB8AC3E}">
        <p14:creationId xmlns:p14="http://schemas.microsoft.com/office/powerpoint/2010/main" val="38415471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485"/>
          <p:cNvSpPr>
            <a:spLocks noChangeArrowheads="1"/>
          </p:cNvSpPr>
          <p:nvPr/>
        </p:nvSpPr>
        <p:spPr bwMode="auto">
          <a:xfrm>
            <a:off x="583660" y="1303507"/>
            <a:ext cx="7840493" cy="343386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45718" rIns="0" bIns="45718"/>
          <a:lstStyle/>
          <a:p>
            <a:pPr marL="203200" indent="-203200" algn="just" eaLnBrk="1" hangingPunct="1">
              <a:lnSpc>
                <a:spcPct val="90000"/>
              </a:lnSpc>
              <a:buClr>
                <a:srgbClr val="F69200"/>
              </a:buClr>
              <a:buSzPct val="100000"/>
              <a:buFont typeface="STIXGeneral-Regular"/>
              <a:buNone/>
            </a:pPr>
            <a:endParaRPr lang="ru-RU" altLang="ru-RU" sz="2800" dirty="0">
              <a:latin typeface="Fedra Sans Pro Book"/>
              <a:ea typeface="Fedra Sans Pro Light"/>
              <a:cs typeface="Fedra Sans Pro Light"/>
            </a:endParaRPr>
          </a:p>
        </p:txBody>
      </p:sp>
      <p:sp>
        <p:nvSpPr>
          <p:cNvPr id="4" name="CustomShape 1"/>
          <p:cNvSpPr/>
          <p:nvPr/>
        </p:nvSpPr>
        <p:spPr>
          <a:xfrm>
            <a:off x="0" y="627534"/>
            <a:ext cx="9143280" cy="432048"/>
          </a:xfrm>
          <a:prstGeom prst="rect">
            <a:avLst/>
          </a:prstGeom>
        </p:spPr>
        <p:txBody>
          <a:bodyPr lIns="0" tIns="0" rIns="0" bIns="0"/>
          <a:lstStyle/>
          <a:p>
            <a:pPr algn="ctr">
              <a:lnSpc>
                <a:spcPct val="90000"/>
              </a:lnSpc>
            </a:pPr>
            <a:r>
              <a:rPr lang="ru-RU" sz="3000" b="1" dirty="0">
                <a:solidFill>
                  <a:srgbClr val="00642D"/>
                </a:solidFill>
                <a:latin typeface="Times New Roman" pitchFamily="18" charset="0"/>
                <a:ea typeface="Fedra Sans Pro Light"/>
                <a:cs typeface="Times New Roman" pitchFamily="18" charset="0"/>
              </a:rPr>
              <a:t>КОНТУРЫ «ДОРОЖНОЙ КАРТЫ» ПРОЕКТА</a:t>
            </a:r>
            <a:endParaRPr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ustomShape 2"/>
          <p:cNvSpPr/>
          <p:nvPr/>
        </p:nvSpPr>
        <p:spPr>
          <a:xfrm>
            <a:off x="467544" y="1131590"/>
            <a:ext cx="8199360" cy="3456384"/>
          </a:xfrm>
          <a:prstGeom prst="rect">
            <a:avLst/>
          </a:prstGeom>
        </p:spPr>
        <p:txBody>
          <a:bodyPr lIns="0" tIns="45000" rIns="0" bIns="45000"/>
          <a:lstStyle/>
          <a:p>
            <a:pPr lvl="0">
              <a:lnSpc>
                <a:spcPct val="90000"/>
              </a:lnSpc>
              <a:spcBef>
                <a:spcPts val="601"/>
              </a:spcBef>
              <a:buClr>
                <a:srgbClr val="F69200"/>
              </a:buClr>
              <a:buSzPct val="100000"/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2020-2021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гг.:</a:t>
            </a:r>
          </a:p>
          <a:p>
            <a:pPr lvl="0">
              <a:lnSpc>
                <a:spcPct val="90000"/>
              </a:lnSpc>
              <a:spcBef>
                <a:spcPts val="601"/>
              </a:spcBef>
              <a:buClr>
                <a:srgbClr val="F69200"/>
              </a:buClr>
              <a:buSzPct val="100000"/>
              <a:buFont typeface="Arial" pitchFamily="32"/>
              <a:buChar char="•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экспертиза школьной среды</a:t>
            </a:r>
          </a:p>
          <a:p>
            <a:pPr lvl="0">
              <a:lnSpc>
                <a:spcPct val="90000"/>
              </a:lnSpc>
              <a:spcBef>
                <a:spcPts val="601"/>
              </a:spcBef>
              <a:buClr>
                <a:srgbClr val="F69200"/>
              </a:buClr>
              <a:buSzPct val="100000"/>
              <a:buFont typeface="Arial" pitchFamily="32"/>
              <a:buChar char="•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разработка и запуск проекта</a:t>
            </a:r>
          </a:p>
          <a:p>
            <a:pPr marL="2152650" lvl="0">
              <a:lnSpc>
                <a:spcPct val="90000"/>
              </a:lnSpc>
              <a:spcBef>
                <a:spcPts val="601"/>
              </a:spcBef>
              <a:buClr>
                <a:srgbClr val="F69200"/>
              </a:buClr>
              <a:buSzPct val="100000"/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2022 год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:</a:t>
            </a:r>
          </a:p>
          <a:p>
            <a:pPr marL="2152650" lvl="0">
              <a:lnSpc>
                <a:spcPct val="90000"/>
              </a:lnSpc>
              <a:spcBef>
                <a:spcPts val="601"/>
              </a:spcBef>
              <a:buClr>
                <a:srgbClr val="F69200"/>
              </a:buClr>
              <a:buSzPct val="100000"/>
              <a:buFont typeface="Arial" pitchFamily="32"/>
              <a:buChar char="•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реализация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проекта</a:t>
            </a:r>
          </a:p>
          <a:p>
            <a:pPr marL="2333625" lvl="0" indent="-180975">
              <a:lnSpc>
                <a:spcPct val="90000"/>
              </a:lnSpc>
              <a:spcBef>
                <a:spcPts val="601"/>
              </a:spcBef>
              <a:buClr>
                <a:srgbClr val="F69200"/>
              </a:buClr>
              <a:buSzPct val="100000"/>
              <a:buFont typeface="Arial" pitchFamily="32"/>
              <a:buChar char="•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внесение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изменений в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локальные акты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школы на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 основе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проекта ЛРОС</a:t>
            </a:r>
          </a:p>
          <a:p>
            <a:pPr marL="2152650" lvl="0">
              <a:lnSpc>
                <a:spcPct val="90000"/>
              </a:lnSpc>
              <a:spcBef>
                <a:spcPts val="601"/>
              </a:spcBef>
              <a:buClr>
                <a:srgbClr val="F69200"/>
              </a:buClr>
              <a:buSzPct val="100000"/>
              <a:buFont typeface="Arial" pitchFamily="32"/>
              <a:buChar char="•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преобразование предметно-пространственной среды</a:t>
            </a:r>
          </a:p>
          <a:p>
            <a:pPr marL="4219575" lvl="0">
              <a:lnSpc>
                <a:spcPct val="90000"/>
              </a:lnSpc>
              <a:spcBef>
                <a:spcPts val="601"/>
              </a:spcBef>
              <a:buClr>
                <a:srgbClr val="F69200"/>
              </a:buClr>
              <a:buSzPct val="100000"/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2023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год:</a:t>
            </a:r>
          </a:p>
          <a:p>
            <a:pPr marL="4219575" lvl="0">
              <a:lnSpc>
                <a:spcPct val="90000"/>
              </a:lnSpc>
              <a:spcBef>
                <a:spcPts val="601"/>
              </a:spcBef>
              <a:buClr>
                <a:srgbClr val="F69200"/>
              </a:buClr>
              <a:buSzPct val="100000"/>
              <a:buFont typeface="Arial" pitchFamily="32"/>
              <a:buChar char="•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реализация проекта</a:t>
            </a:r>
          </a:p>
          <a:p>
            <a:pPr marL="4219575" lvl="0">
              <a:lnSpc>
                <a:spcPct val="90000"/>
              </a:lnSpc>
              <a:spcBef>
                <a:spcPts val="601"/>
              </a:spcBef>
              <a:buClr>
                <a:srgbClr val="F69200"/>
              </a:buClr>
              <a:buSzPct val="100000"/>
              <a:buFont typeface="Arial" pitchFamily="32"/>
              <a:buChar char="•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обобщение и распространение опыта</a:t>
            </a:r>
          </a:p>
        </p:txBody>
      </p:sp>
    </p:spTree>
    <p:extLst>
      <p:ext uri="{BB962C8B-B14F-4D97-AF65-F5344CB8AC3E}">
        <p14:creationId xmlns:p14="http://schemas.microsoft.com/office/powerpoint/2010/main" val="27746370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485"/>
          <p:cNvSpPr>
            <a:spLocks noChangeArrowheads="1"/>
          </p:cNvSpPr>
          <p:nvPr/>
        </p:nvSpPr>
        <p:spPr bwMode="auto">
          <a:xfrm>
            <a:off x="583660" y="1303507"/>
            <a:ext cx="7840493" cy="343386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45718" rIns="0" bIns="45718"/>
          <a:lstStyle/>
          <a:p>
            <a:pPr marL="203200" indent="-203200" algn="just" eaLnBrk="1" hangingPunct="1">
              <a:lnSpc>
                <a:spcPct val="90000"/>
              </a:lnSpc>
              <a:buClr>
                <a:srgbClr val="F69200"/>
              </a:buClr>
              <a:buSzPct val="100000"/>
              <a:buFont typeface="STIXGeneral-Regular"/>
              <a:buNone/>
            </a:pPr>
            <a:endParaRPr lang="ru-RU" altLang="ru-RU" sz="2800" dirty="0">
              <a:latin typeface="Fedra Sans Pro Book"/>
              <a:ea typeface="Fedra Sans Pro Light"/>
              <a:cs typeface="Fedra Sans Pro Light"/>
            </a:endParaRPr>
          </a:p>
        </p:txBody>
      </p:sp>
      <p:sp>
        <p:nvSpPr>
          <p:cNvPr id="4" name="CustomShape 1"/>
          <p:cNvSpPr/>
          <p:nvPr/>
        </p:nvSpPr>
        <p:spPr>
          <a:xfrm>
            <a:off x="0" y="974880"/>
            <a:ext cx="9143280" cy="822240"/>
          </a:xfrm>
          <a:prstGeom prst="rect">
            <a:avLst/>
          </a:prstGeom>
        </p:spPr>
        <p:txBody>
          <a:bodyPr lIns="0" tIns="0" rIns="0" bIns="0"/>
          <a:lstStyle/>
          <a:p>
            <a:pPr algn="ctr">
              <a:lnSpc>
                <a:spcPct val="90000"/>
              </a:lnSpc>
            </a:pPr>
            <a:r>
              <a:rPr lang="ru-RU" sz="2800" b="1" dirty="0">
                <a:solidFill>
                  <a:srgbClr val="00642D"/>
                </a:solidFill>
                <a:latin typeface="Times New Roman" pitchFamily="18" charset="0"/>
                <a:ea typeface="Fedra Sans Pro Light"/>
                <a:cs typeface="Times New Roman" pitchFamily="18" charset="0"/>
              </a:rPr>
              <a:t>РИСКИ ПРОЕКТА И СПОСОБЫ </a:t>
            </a:r>
            <a:r>
              <a:rPr lang="ru-RU" sz="2800" b="1" dirty="0" smtClean="0">
                <a:solidFill>
                  <a:srgbClr val="00642D"/>
                </a:solidFill>
                <a:latin typeface="Times New Roman" pitchFamily="18" charset="0"/>
                <a:ea typeface="Fedra Sans Pro Light"/>
                <a:cs typeface="Times New Roman" pitchFamily="18" charset="0"/>
              </a:rPr>
              <a:t>ИХ МИНИМИЗАЦИИ</a:t>
            </a:r>
            <a:endParaRPr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ustomShape 2"/>
          <p:cNvSpPr/>
          <p:nvPr/>
        </p:nvSpPr>
        <p:spPr>
          <a:xfrm>
            <a:off x="526860" y="1697938"/>
            <a:ext cx="8089560" cy="2829960"/>
          </a:xfrm>
          <a:prstGeom prst="rect">
            <a:avLst/>
          </a:prstGeom>
        </p:spPr>
        <p:txBody>
          <a:bodyPr lIns="0" tIns="45000" rIns="0" bIns="45000"/>
          <a:lstStyle/>
          <a:p>
            <a:pPr>
              <a:buSzPct val="45000"/>
            </a:pP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Fedra Sans Pro Light"/>
                <a:cs typeface="Times New Roman" panose="02020603050405020304" pitchFamily="18" charset="0"/>
              </a:rPr>
              <a:t>Риски:</a:t>
            </a:r>
          </a:p>
          <a:p>
            <a:pPr>
              <a:buSzPct val="45000"/>
              <a:buFont typeface="Wingdings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Fedra Sans Pro Light"/>
                <a:cs typeface="Times New Roman" panose="02020603050405020304" pitchFamily="18" charset="0"/>
              </a:rPr>
              <a:t> расхождение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Fedra Sans Pro Light"/>
                <a:cs typeface="Times New Roman" panose="02020603050405020304" pitchFamily="18" charset="0"/>
              </a:rPr>
              <a:t>в оценке ценностей родителей, детей, учителей</a:t>
            </a:r>
          </a:p>
          <a:p>
            <a:pPr>
              <a:buSzPct val="45000"/>
              <a:buFont typeface="Wingdings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Fedra Sans Pro Light"/>
                <a:cs typeface="Times New Roman" panose="02020603050405020304" pitchFamily="18" charset="0"/>
              </a:rPr>
              <a:t> замалчивание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Fedra Sans Pro Light"/>
                <a:cs typeface="Times New Roman" panose="02020603050405020304" pitchFamily="18" charset="0"/>
              </a:rPr>
              <a:t>(сокрытие) педагогических трудностей</a:t>
            </a:r>
          </a:p>
          <a:p>
            <a:pPr>
              <a:buSzPct val="45000"/>
            </a:pPr>
            <a:endParaRPr dirty="0">
              <a:solidFill>
                <a:srgbClr val="000000"/>
              </a:solidFill>
              <a:latin typeface="Times New Roman" panose="02020603050405020304" pitchFamily="18" charset="0"/>
              <a:ea typeface="Fedra Sans Pro Light"/>
              <a:cs typeface="Times New Roman" panose="02020603050405020304" pitchFamily="18" charset="0"/>
            </a:endParaRPr>
          </a:p>
          <a:p>
            <a:pPr>
              <a:buSzPct val="45000"/>
            </a:pP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Fedra Sans Pro Light"/>
                <a:cs typeface="Times New Roman" panose="02020603050405020304" pitchFamily="18" charset="0"/>
              </a:rPr>
              <a:t>Способы минимизации или компенсации рисков:</a:t>
            </a:r>
          </a:p>
          <a:p>
            <a:pPr>
              <a:buSzPct val="45000"/>
              <a:buFont typeface="Wingdings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Fedra Sans Pro Light"/>
                <a:cs typeface="Times New Roman" panose="02020603050405020304" pitchFamily="18" charset="0"/>
              </a:rPr>
              <a:t> совместная деятельность (родители, дети, учителя) при реализации проектов, мероприятий, КТД.</a:t>
            </a:r>
          </a:p>
          <a:p>
            <a:pPr>
              <a:buSzPct val="45000"/>
              <a:buFont typeface="Wingdings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Fedra Sans Pro Light"/>
                <a:cs typeface="Times New Roman" panose="02020603050405020304" pitchFamily="18" charset="0"/>
              </a:rPr>
              <a:t> обсуждение и анализ совместных мероприятий, мотивация участников образовательного процесса на изменения</a:t>
            </a:r>
          </a:p>
          <a:p>
            <a:pPr>
              <a:buSzPct val="45000"/>
              <a:buFont typeface="Wingdings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Fedra Sans Pro Light"/>
                <a:cs typeface="Times New Roman" panose="02020603050405020304" pitchFamily="18" charset="0"/>
              </a:rPr>
              <a:t> установление обратной связи через анкетирование (педагоги)</a:t>
            </a:r>
          </a:p>
        </p:txBody>
      </p:sp>
    </p:spTree>
    <p:extLst>
      <p:ext uri="{BB962C8B-B14F-4D97-AF65-F5344CB8AC3E}">
        <p14:creationId xmlns:p14="http://schemas.microsoft.com/office/powerpoint/2010/main" val="24209989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stomShape 1"/>
          <p:cNvSpPr/>
          <p:nvPr/>
        </p:nvSpPr>
        <p:spPr>
          <a:xfrm>
            <a:off x="0" y="834480"/>
            <a:ext cx="9143280" cy="411120"/>
          </a:xfrm>
          <a:prstGeom prst="rect">
            <a:avLst/>
          </a:prstGeom>
        </p:spPr>
        <p:txBody>
          <a:bodyPr lIns="0" tIns="0" rIns="0" bIns="0"/>
          <a:lstStyle/>
          <a:p>
            <a:pPr algn="ctr">
              <a:lnSpc>
                <a:spcPct val="90000"/>
              </a:lnSpc>
            </a:pPr>
            <a:r>
              <a:rPr lang="ru-RU" sz="3000" b="1" dirty="0" smtClean="0">
                <a:solidFill>
                  <a:srgbClr val="00642D"/>
                </a:solidFill>
                <a:latin typeface="Times New Roman" pitchFamily="18" charset="0"/>
                <a:cs typeface="Times New Roman" pitchFamily="18" charset="0"/>
              </a:rPr>
              <a:t>ПРОЕКТЫ, КОТОРЫЕ БУДУТ</a:t>
            </a:r>
          </a:p>
          <a:p>
            <a:pPr algn="ctr">
              <a:lnSpc>
                <a:spcPct val="90000"/>
              </a:lnSpc>
            </a:pPr>
            <a:r>
              <a:rPr lang="ru-RU" sz="3000" b="1" dirty="0" smtClean="0">
                <a:solidFill>
                  <a:srgbClr val="00642D"/>
                </a:solidFill>
                <a:latin typeface="Times New Roman" pitchFamily="18" charset="0"/>
                <a:cs typeface="Times New Roman" pitchFamily="18" charset="0"/>
              </a:rPr>
              <a:t>РЕАЛИЗОВАНЫ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4196" y="1683953"/>
            <a:ext cx="84249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 «Самоопределение детей в выборе профессии» 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«95-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(пресс-центр школы)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Детско-взрослый проект «Наш труд – во благо» 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Клуб настольных игр «Калипсо»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клуб «Юный психолог»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 «Коворкинг-95»</a:t>
            </a:r>
          </a:p>
        </p:txBody>
      </p:sp>
    </p:spTree>
    <p:extLst>
      <p:ext uri="{BB962C8B-B14F-4D97-AF65-F5344CB8AC3E}">
        <p14:creationId xmlns:p14="http://schemas.microsoft.com/office/powerpoint/2010/main" val="1158910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4220" y="479244"/>
            <a:ext cx="7969554" cy="41088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проекта:</a:t>
            </a:r>
          </a:p>
          <a:p>
            <a:endParaRPr lang="ru-RU" sz="1600" b="1" dirty="0" smtClean="0"/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VUCA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навигатор» по созданию ЛРОС, является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организационной основой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проектирования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образовательного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школы № 95, объединяющий усилия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учащихся,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достижению стратегических целей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СШ № 95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результате реализации проекта доминирующей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средой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станет творческая среда. </a:t>
            </a:r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Ключевой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идеей проекта станет изменение процентного соотношения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карьерной 36% и творческой 29% на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творческую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38% и карьерную 28%.</a:t>
            </a:r>
          </a:p>
          <a:p>
            <a:endParaRPr lang="ru-RU" sz="1100" dirty="0"/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Актуальность: вызовы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VUCA-мира: ускоренный темп развития,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постоянное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технологии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94289" y="831142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60654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0310" y="786031"/>
            <a:ext cx="80352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СПРАВКА О МБОУ СШ №95</a:t>
            </a:r>
          </a:p>
          <a:p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94289" y="831142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2400" b="1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450359593"/>
              </p:ext>
            </p:extLst>
          </p:nvPr>
        </p:nvGraphicFramePr>
        <p:xfrm>
          <a:off x="931735" y="0"/>
          <a:ext cx="7056783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368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stomShape 1"/>
          <p:cNvSpPr/>
          <p:nvPr/>
        </p:nvSpPr>
        <p:spPr>
          <a:xfrm>
            <a:off x="467544" y="771550"/>
            <a:ext cx="8485212" cy="411120"/>
          </a:xfrm>
          <a:prstGeom prst="rect">
            <a:avLst/>
          </a:prstGeom>
        </p:spPr>
        <p:txBody>
          <a:bodyPr lIns="0" tIns="0" rIns="0" bIns="0"/>
          <a:lstStyle/>
          <a:p>
            <a:pPr algn="just">
              <a:lnSpc>
                <a:spcPct val="90000"/>
              </a:lnSpc>
            </a:pPr>
            <a:r>
              <a:rPr lang="ru-RU" dirty="0" smtClean="0">
                <a:solidFill>
                  <a:srgbClr val="00642D"/>
                </a:solidFill>
                <a:latin typeface="Times New Roman" pitchFamily="18" charset="0"/>
                <a:cs typeface="Times New Roman" pitchFamily="18" charset="0"/>
              </a:rPr>
              <a:t>Педагогический коллектив имеет большой опыт обобщения и распространения результатов работы по таким направлениям, где школа №95 является </a:t>
            </a:r>
            <a:r>
              <a:rPr lang="ru-RU" sz="2400" dirty="0" smtClean="0">
                <a:solidFill>
                  <a:srgbClr val="00642D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36700" y="1419622"/>
            <a:ext cx="792088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Базовой образовательной муниципальной площадкой по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инклюзивному образованию, Приказ Главного управления образования администрации г. Красноярска от 03.10.2019 г. №469/п.</a:t>
            </a:r>
          </a:p>
          <a:p>
            <a:pPr lvl="0">
              <a:buFont typeface="Wingdings" pitchFamily="2" charset="2"/>
              <a:buChar char="ü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Базовой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муниципальной площадкой по формированию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безбарьерной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универсальной среды для детей с ОВЗ, Постановление Правительства Красноярского края от 12.08.2015 №418-п.</a:t>
            </a:r>
          </a:p>
          <a:p>
            <a:pPr lvl="0">
              <a:buFont typeface="Wingdings" pitchFamily="2" charset="2"/>
              <a:buChar char="ü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Краевой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пилотной площадкой по апробации ФГОС НОО ОВЗ для обучающихся с задержкой психического развития, Приказ Министерства образования Красноярского края от 19.08.2015 №284-11-05 «Об утверждении перечня пилотных базовых ОО по апробации ФГОС НОО ОВЗ, ФГОС 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УО»</a:t>
            </a:r>
          </a:p>
          <a:p>
            <a:pPr lvl="0">
              <a:buFont typeface="Wingdings" pitchFamily="2" charset="2"/>
              <a:buChar char="ü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площадкой по ФГОС НОО ОВЗ для обучающихся с тяжелыми нарушениями речи, Приказ Главного управления образования администрации г. Красноярска от 23.10.2017 г. №480/п.</a:t>
            </a:r>
          </a:p>
        </p:txBody>
      </p:sp>
    </p:spTree>
    <p:extLst>
      <p:ext uri="{BB962C8B-B14F-4D97-AF65-F5344CB8AC3E}">
        <p14:creationId xmlns:p14="http://schemas.microsoft.com/office/powerpoint/2010/main" val="2165663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594289" y="831142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2400" b="1" dirty="0"/>
          </a:p>
        </p:txBody>
      </p:sp>
      <p:sp>
        <p:nvSpPr>
          <p:cNvPr id="4" name="CustomShape 1"/>
          <p:cNvSpPr/>
          <p:nvPr/>
        </p:nvSpPr>
        <p:spPr>
          <a:xfrm>
            <a:off x="0" y="680760"/>
            <a:ext cx="9143280" cy="411120"/>
          </a:xfrm>
          <a:prstGeom prst="rect">
            <a:avLst/>
          </a:prstGeom>
        </p:spPr>
        <p:txBody>
          <a:bodyPr lIns="0" tIns="0" rIns="0" bIns="0"/>
          <a:lstStyle/>
          <a:p>
            <a:pPr algn="ctr">
              <a:lnSpc>
                <a:spcPct val="90000"/>
              </a:lnSpc>
            </a:pPr>
            <a:r>
              <a:rPr lang="ru-RU" sz="3000" b="1" dirty="0">
                <a:solidFill>
                  <a:srgbClr val="00642D"/>
                </a:solidFill>
                <a:latin typeface="Times New Roman" pitchFamily="18" charset="0"/>
                <a:ea typeface="Fedra Sans Pro Light"/>
                <a:cs typeface="Times New Roman" pitchFamily="18" charset="0"/>
              </a:rPr>
              <a:t>ИССЛЕДОВАНИЕ СРЕДЫ </a:t>
            </a:r>
            <a:endParaRPr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071952"/>
              </p:ext>
            </p:extLst>
          </p:nvPr>
        </p:nvGraphicFramePr>
        <p:xfrm>
          <a:off x="467544" y="1292807"/>
          <a:ext cx="5775335" cy="32793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ustomShape 2"/>
          <p:cNvSpPr/>
          <p:nvPr/>
        </p:nvSpPr>
        <p:spPr>
          <a:xfrm>
            <a:off x="310694" y="1091880"/>
            <a:ext cx="8425800" cy="430067"/>
          </a:xfrm>
          <a:prstGeom prst="rect">
            <a:avLst/>
          </a:prstGeom>
        </p:spPr>
        <p:txBody>
          <a:bodyPr lIns="0" tIns="45000" rIns="0" bIns="45000"/>
          <a:lstStyle/>
          <a:p>
            <a:pPr algn="ctr">
              <a:lnSpc>
                <a:spcPct val="90000"/>
              </a:lnSpc>
            </a:pPr>
            <a:r>
              <a:rPr lang="ru-RU" sz="1600" dirty="0" smtClean="0">
                <a:latin typeface="Times New Roman" panose="02020603050405020304" pitchFamily="18" charset="0"/>
                <a:ea typeface="Fedra Sans Pro Light"/>
                <a:cs typeface="Times New Roman" panose="02020603050405020304" pitchFamily="18" charset="0"/>
              </a:rPr>
              <a:t>Методика векторного моделирования среды развития личности (профессор В.А.</a:t>
            </a:r>
            <a:r>
              <a:rPr lang="en-US" sz="1600" dirty="0" smtClean="0">
                <a:latin typeface="Times New Roman" panose="02020603050405020304" pitchFamily="18" charset="0"/>
                <a:ea typeface="Fedra Sans Pro Light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ea typeface="Fedra Sans Pro Light"/>
                <a:cs typeface="Times New Roman" panose="02020603050405020304" pitchFamily="18" charset="0"/>
              </a:rPr>
              <a:t>Ясвин</a:t>
            </a:r>
            <a:r>
              <a:rPr lang="ru-RU" sz="1600" dirty="0" smtClean="0">
                <a:latin typeface="Times New Roman" panose="02020603050405020304" pitchFamily="18" charset="0"/>
                <a:ea typeface="Fedra Sans Pro Light"/>
                <a:cs typeface="Times New Roman" panose="02020603050405020304" pitchFamily="18" charset="0"/>
              </a:rPr>
              <a:t>)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00190" y="1607293"/>
            <a:ext cx="27363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Результаты экспертизы (опрос учеников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школьной среды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показали, что 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она имеет смешанный характер, где преобладает карьерная среда (36%) с элементами творческой (29%), догматической (21%) и безмятежной (14%), в которой воспитывается активный, но зависимый ученик</a:t>
            </a:r>
          </a:p>
        </p:txBody>
      </p:sp>
    </p:spTree>
    <p:extLst>
      <p:ext uri="{BB962C8B-B14F-4D97-AF65-F5344CB8AC3E}">
        <p14:creationId xmlns:p14="http://schemas.microsoft.com/office/powerpoint/2010/main" val="117150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594289" y="831142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2400" b="1" dirty="0"/>
          </a:p>
        </p:txBody>
      </p:sp>
      <p:sp>
        <p:nvSpPr>
          <p:cNvPr id="4" name="TextShape 1"/>
          <p:cNvSpPr txBox="1"/>
          <p:nvPr/>
        </p:nvSpPr>
        <p:spPr>
          <a:xfrm>
            <a:off x="503412" y="987574"/>
            <a:ext cx="8136456" cy="843678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педагогической экспертизы школьной среды 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 комплекса количественных параметров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ustomShape 2"/>
          <p:cNvSpPr/>
          <p:nvPr/>
        </p:nvSpPr>
        <p:spPr>
          <a:xfrm>
            <a:off x="0" y="627534"/>
            <a:ext cx="9143280" cy="411120"/>
          </a:xfrm>
          <a:prstGeom prst="rect">
            <a:avLst/>
          </a:prstGeom>
        </p:spPr>
        <p:txBody>
          <a:bodyPr lIns="0" tIns="0" rIns="0" bIns="0"/>
          <a:lstStyle/>
          <a:p>
            <a:pPr algn="ctr">
              <a:lnSpc>
                <a:spcPct val="90000"/>
              </a:lnSpc>
            </a:pPr>
            <a:r>
              <a:rPr lang="ru-RU" sz="3000" dirty="0">
                <a:solidFill>
                  <a:srgbClr val="00642D"/>
                </a:solidFill>
                <a:latin typeface="Times New Roman" pitchFamily="18" charset="0"/>
                <a:ea typeface="Fedra Sans Pro Light"/>
                <a:cs typeface="Times New Roman" pitchFamily="18" charset="0"/>
              </a:rPr>
              <a:t>ИССЛЕДОВАНИЕ </a:t>
            </a:r>
            <a:r>
              <a:rPr lang="ru-RU" sz="3000" dirty="0" smtClean="0">
                <a:solidFill>
                  <a:srgbClr val="00642D"/>
                </a:solidFill>
                <a:latin typeface="Times New Roman" pitchFamily="18" charset="0"/>
                <a:ea typeface="Fedra Sans Pro Light"/>
                <a:cs typeface="Times New Roman" pitchFamily="18" charset="0"/>
              </a:rPr>
              <a:t>СРЕДЫ</a:t>
            </a:r>
            <a:endParaRPr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15722" y="1931613"/>
            <a:ext cx="26642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развиты показатели образовательной среды:</a:t>
            </a:r>
          </a:p>
          <a:p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доминантность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обобщённость, мобильность, устойчивость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Менее развитые показатели: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огерентность, широта,</a:t>
            </a:r>
            <a:r>
              <a:rPr lang="ru-RU" sz="1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эмоциональность и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осознаваемость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1062266"/>
              </p:ext>
            </p:extLst>
          </p:nvPr>
        </p:nvGraphicFramePr>
        <p:xfrm>
          <a:off x="251521" y="1616927"/>
          <a:ext cx="6045376" cy="3094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650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485"/>
          <p:cNvSpPr>
            <a:spLocks noChangeArrowheads="1"/>
          </p:cNvSpPr>
          <p:nvPr/>
        </p:nvSpPr>
        <p:spPr bwMode="auto">
          <a:xfrm>
            <a:off x="481519" y="1460570"/>
            <a:ext cx="8180962" cy="384185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45718" rIns="0" bIns="45718"/>
          <a:lstStyle/>
          <a:p>
            <a:pPr algn="ctr" eaLnBrk="1" hangingPunct="1">
              <a:lnSpc>
                <a:spcPct val="150000"/>
              </a:lnSpc>
              <a:buClr>
                <a:srgbClr val="F69200"/>
              </a:buClr>
              <a:buSzPct val="100000"/>
            </a:pPr>
            <a:endParaRPr lang="ru-RU" sz="2400" dirty="0" smtClean="0"/>
          </a:p>
        </p:txBody>
      </p:sp>
      <p:sp>
        <p:nvSpPr>
          <p:cNvPr id="4" name="CustomShape 1"/>
          <p:cNvSpPr/>
          <p:nvPr/>
        </p:nvSpPr>
        <p:spPr>
          <a:xfrm>
            <a:off x="6450" y="838080"/>
            <a:ext cx="9143280" cy="411120"/>
          </a:xfrm>
          <a:prstGeom prst="rect">
            <a:avLst/>
          </a:prstGeom>
        </p:spPr>
        <p:txBody>
          <a:bodyPr lIns="0" tIns="0" rIns="0" bIns="0"/>
          <a:lstStyle/>
          <a:p>
            <a:pPr algn="ctr">
              <a:lnSpc>
                <a:spcPct val="90000"/>
              </a:lnSpc>
            </a:pPr>
            <a:r>
              <a:rPr lang="ru-RU" sz="3000" b="1" dirty="0">
                <a:solidFill>
                  <a:srgbClr val="00642D"/>
                </a:solidFill>
                <a:latin typeface="Times New Roman" pitchFamily="18" charset="0"/>
                <a:ea typeface="Fedra Sans Pro Light"/>
                <a:cs typeface="Times New Roman" pitchFamily="18" charset="0"/>
              </a:rPr>
              <a:t>КЛЮЧЕВАЯ ПРОБЛЕМА ПРОЕКТА</a:t>
            </a:r>
            <a:endParaRPr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ustomShape 2"/>
          <p:cNvSpPr/>
          <p:nvPr/>
        </p:nvSpPr>
        <p:spPr>
          <a:xfrm>
            <a:off x="539732" y="925313"/>
            <a:ext cx="8064536" cy="3420064"/>
          </a:xfrm>
          <a:prstGeom prst="rect">
            <a:avLst/>
          </a:prstGeom>
        </p:spPr>
        <p:txBody>
          <a:bodyPr lIns="0" tIns="45000" rIns="0" bIns="45000"/>
          <a:lstStyle/>
          <a:p>
            <a:pPr>
              <a:lnSpc>
                <a:spcPct val="150000"/>
              </a:lnSpc>
            </a:pP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42925" algn="just">
              <a:lnSpc>
                <a:spcPct val="150000"/>
              </a:lnSpc>
            </a:pPr>
            <a:r>
              <a:rPr lang="ru-RU" sz="2000" dirty="0" smtClean="0">
                <a:latin typeface="Times New Roman" panose="02020603050405020304" pitchFamily="18" charset="0"/>
                <a:ea typeface="Fedra Sans Pro Light"/>
                <a:cs typeface="Times New Roman" panose="02020603050405020304" pitchFamily="18" charset="0"/>
              </a:rPr>
              <a:t>Преобладание карьерной среды, которая формирует активного, но зависимого ребёнка, не позволяет ему принять вызовы быстро меняющегося мира (</a:t>
            </a:r>
            <a:r>
              <a:rPr lang="en-US" sz="2000" dirty="0">
                <a:latin typeface="Times New Roman" panose="02020603050405020304" pitchFamily="18" charset="0"/>
                <a:ea typeface="Fedra Sans Pro Light"/>
                <a:cs typeface="Times New Roman" panose="02020603050405020304" pitchFamily="18" charset="0"/>
              </a:rPr>
              <a:t>VUCA-</a:t>
            </a:r>
            <a:r>
              <a:rPr lang="ru-RU" sz="2000" dirty="0" smtClean="0">
                <a:latin typeface="Times New Roman" panose="02020603050405020304" pitchFamily="18" charset="0"/>
                <a:ea typeface="Fedra Sans Pro Light"/>
                <a:cs typeface="Times New Roman" panose="02020603050405020304" pitchFamily="18" charset="0"/>
              </a:rPr>
              <a:t>мира).</a:t>
            </a:r>
          </a:p>
          <a:p>
            <a:pPr indent="542925" algn="just">
              <a:lnSpc>
                <a:spcPct val="150000"/>
              </a:lnSpc>
            </a:pPr>
            <a:r>
              <a:rPr lang="ru-RU" sz="2000" dirty="0" smtClean="0">
                <a:latin typeface="Times New Roman" panose="02020603050405020304" pitchFamily="18" charset="0"/>
                <a:ea typeface="Fedra Sans Pro Light"/>
                <a:cs typeface="Times New Roman" panose="02020603050405020304" pitchFamily="18" charset="0"/>
              </a:rPr>
              <a:t>Необходимо изменить соотношение типов образовательной среды: карьерной с 36% на 28%, </a:t>
            </a:r>
            <a:r>
              <a:rPr lang="ru-RU" sz="2000" b="1" dirty="0" smtClean="0">
                <a:latin typeface="Times New Roman" panose="02020603050405020304" pitchFamily="18" charset="0"/>
                <a:ea typeface="Fedra Sans Pro Light"/>
                <a:cs typeface="Times New Roman" panose="02020603050405020304" pitchFamily="18" charset="0"/>
              </a:rPr>
              <a:t>творческой</a:t>
            </a:r>
            <a:r>
              <a:rPr lang="ru-RU" sz="2000" dirty="0" smtClean="0">
                <a:latin typeface="Times New Roman" panose="02020603050405020304" pitchFamily="18" charset="0"/>
                <a:ea typeface="Fedra Sans Pro Light"/>
                <a:cs typeface="Times New Roman" panose="02020603050405020304" pitchFamily="18" charset="0"/>
              </a:rPr>
              <a:t> с 29% на 38%</a:t>
            </a:r>
          </a:p>
          <a:p>
            <a:pPr indent="542925" algn="just"/>
            <a:r>
              <a:rPr lang="ru-RU" sz="2000" dirty="0" smtClean="0">
                <a:latin typeface="Times New Roman" panose="02020603050405020304" pitchFamily="18" charset="0"/>
                <a:ea typeface="Fedra Sans Pro Light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Fedra Sans Pro Light"/>
              <a:cs typeface="Times New Roman" panose="02020603050405020304" pitchFamily="18" charset="0"/>
            </a:endParaRPr>
          </a:p>
          <a:p>
            <a:pPr indent="542925" algn="just"/>
            <a:endParaRPr lang="ru-RU" sz="2000" dirty="0">
              <a:latin typeface="Times New Roman" panose="02020603050405020304" pitchFamily="18" charset="0"/>
              <a:ea typeface="Fedra Sans Pro Light"/>
              <a:cs typeface="Times New Roman" panose="02020603050405020304" pitchFamily="18" charset="0"/>
            </a:endParaRPr>
          </a:p>
          <a:p>
            <a:pPr algn="ctr"/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675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1"/>
          <p:cNvSpPr/>
          <p:nvPr/>
        </p:nvSpPr>
        <p:spPr>
          <a:xfrm>
            <a:off x="0" y="699480"/>
            <a:ext cx="9143280" cy="411120"/>
          </a:xfrm>
          <a:prstGeom prst="rect">
            <a:avLst/>
          </a:prstGeom>
        </p:spPr>
        <p:txBody>
          <a:bodyPr lIns="0" tIns="0" rIns="0" bIns="0"/>
          <a:lstStyle/>
          <a:p>
            <a:pPr algn="ctr">
              <a:lnSpc>
                <a:spcPct val="90000"/>
              </a:lnSpc>
            </a:pPr>
            <a:r>
              <a:rPr lang="ru-RU" sz="3000" b="1" dirty="0">
                <a:solidFill>
                  <a:srgbClr val="00642D"/>
                </a:solidFill>
                <a:latin typeface="Times New Roman" pitchFamily="18" charset="0"/>
                <a:ea typeface="Fedra Sans Pro Light"/>
                <a:cs typeface="Times New Roman" pitchFamily="18" charset="0"/>
              </a:rPr>
              <a:t>ЦЕЛИ </a:t>
            </a:r>
            <a:r>
              <a:rPr lang="ru-RU" sz="3000" b="1" dirty="0" smtClean="0">
                <a:solidFill>
                  <a:srgbClr val="00642D"/>
                </a:solidFill>
                <a:latin typeface="Times New Roman" pitchFamily="18" charset="0"/>
                <a:ea typeface="Fedra Sans Pro Light"/>
                <a:cs typeface="Times New Roman" pitchFamily="18" charset="0"/>
              </a:rPr>
              <a:t>ПРОЕКТА</a:t>
            </a:r>
            <a:endParaRPr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ustomShape 2"/>
          <p:cNvSpPr/>
          <p:nvPr/>
        </p:nvSpPr>
        <p:spPr>
          <a:xfrm>
            <a:off x="616522" y="1407960"/>
            <a:ext cx="8425800" cy="2315918"/>
          </a:xfrm>
          <a:prstGeom prst="rect">
            <a:avLst/>
          </a:prstGeom>
        </p:spPr>
        <p:txBody>
          <a:bodyPr lIns="0" tIns="45000" rIns="0" bIns="45000"/>
          <a:lstStyle/>
          <a:p>
            <a:pPr>
              <a:lnSpc>
                <a:spcPct val="150000"/>
              </a:lnSpc>
            </a:pPr>
            <a:r>
              <a:rPr lang="ru-RU" sz="24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Fedra Sans Pro Light"/>
                <a:cs typeface="Times New Roman" panose="02020603050405020304" pitchFamily="18" charset="0"/>
              </a:rPr>
              <a:t>Цель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Fedra Sans Pro Light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Fedra Sans Pro Light"/>
                <a:cs typeface="Times New Roman" panose="02020603050405020304" pitchFamily="18" charset="0"/>
              </a:rPr>
              <a:t>– </a:t>
            </a:r>
            <a:r>
              <a:rPr lang="ru-RU" altLang="ru-RU" sz="2400" dirty="0">
                <a:solidFill>
                  <a:srgbClr val="000000"/>
                </a:solidFill>
                <a:latin typeface="Times New Roman" pitchFamily="18" charset="0"/>
                <a:ea typeface="Fedra Sans Pro Light"/>
                <a:cs typeface="Times New Roman" pitchFamily="18" charset="0"/>
              </a:rPr>
              <a:t>создание личностно-развивающей образовательной среды с преобладанием </a:t>
            </a:r>
            <a:r>
              <a:rPr lang="ru-RU" altLang="ru-RU" sz="2400" dirty="0" smtClean="0">
                <a:solidFill>
                  <a:srgbClr val="000000"/>
                </a:solidFill>
                <a:latin typeface="Times New Roman" pitchFamily="18" charset="0"/>
                <a:ea typeface="Fedra Sans Pro Light"/>
                <a:cs typeface="Times New Roman" pitchFamily="18" charset="0"/>
              </a:rPr>
              <a:t>«творческого»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типа, способствующей развитию необходимых для успеха в современном обществе качеств.</a:t>
            </a:r>
          </a:p>
          <a:p>
            <a:pPr>
              <a:lnSpc>
                <a:spcPct val="150000"/>
              </a:lnSpc>
            </a:pPr>
            <a:endParaRPr lang="ru-RU" altLang="ru-RU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229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1"/>
          <p:cNvSpPr/>
          <p:nvPr/>
        </p:nvSpPr>
        <p:spPr>
          <a:xfrm>
            <a:off x="540374" y="1089355"/>
            <a:ext cx="8062529" cy="3279192"/>
          </a:xfrm>
          <a:prstGeom prst="rect">
            <a:avLst/>
          </a:prstGeom>
        </p:spPr>
        <p:txBody>
          <a:bodyPr lIns="0" tIns="45000" rIns="0" bIns="45000"/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rgbClr val="22974F"/>
                </a:solidFill>
                <a:latin typeface="Times New Roman" panose="02020603050405020304" pitchFamily="18" charset="0"/>
                <a:ea typeface="Fedra Sans Pro Light"/>
                <a:cs typeface="Times New Roman" panose="02020603050405020304" pitchFamily="18" charset="0"/>
              </a:rPr>
              <a:t>Конкретные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Fedra Sans Pro Light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22974F"/>
                </a:solidFill>
                <a:latin typeface="Times New Roman" panose="02020603050405020304" pitchFamily="18" charset="0"/>
                <a:ea typeface="Fedra Sans Pro Light"/>
                <a:cs typeface="Times New Roman" panose="02020603050405020304" pitchFamily="18" charset="0"/>
              </a:rPr>
              <a:t>новые </a:t>
            </a:r>
            <a:r>
              <a:rPr lang="ru-RU" sz="2000" b="1" dirty="0" smtClean="0">
                <a:solidFill>
                  <a:srgbClr val="22974F"/>
                </a:solidFill>
                <a:latin typeface="Times New Roman" panose="02020603050405020304" pitchFamily="18" charset="0"/>
                <a:ea typeface="Fedra Sans Pro Light"/>
                <a:cs typeface="Times New Roman" panose="02020603050405020304" pitchFamily="18" charset="0"/>
              </a:rPr>
              <a:t>возможности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Fedra Sans Pro Light"/>
                <a:cs typeface="Times New Roman" panose="02020603050405020304" pitchFamily="18" charset="0"/>
              </a:rPr>
              <a:t> 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1199"/>
              </a:spcBef>
              <a:buClr>
                <a:srgbClr val="F69200"/>
              </a:buClr>
              <a:buSzPct val="100000"/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 обучающихся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и воспитанников: делать осознанный выбор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,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управлять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эмоциями,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овладеть навыками проектирования:</a:t>
            </a:r>
            <a:r>
              <a:rPr lang="ru-RU" sz="2000" dirty="0" smtClean="0"/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самовыражаться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 через творческую проектно-исследовательскую деятельность;</a:t>
            </a:r>
          </a:p>
          <a:p>
            <a:pPr lvl="0" algn="just">
              <a:lnSpc>
                <a:spcPct val="150000"/>
              </a:lnSpc>
              <a:buClr>
                <a:srgbClr val="F69200"/>
              </a:buClr>
              <a:buSzPct val="100000"/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Fedra Sans Pro Light" pitchFamily="1"/>
                <a:cs typeface="Times New Roman" panose="02020603050405020304" pitchFamily="18" charset="0"/>
              </a:rPr>
              <a:t> педагогов: внедрять творческие профессиональные идеи, применять новые технологии и организационные формы работы.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ea typeface="Fedra Sans Pro Light" pitchFamily="1"/>
              <a:cs typeface="Times New Roman" panose="02020603050405020304" pitchFamily="18" charset="0"/>
            </a:endParaRPr>
          </a:p>
        </p:txBody>
      </p:sp>
      <p:sp>
        <p:nvSpPr>
          <p:cNvPr id="5" name="CustomShape 2"/>
          <p:cNvSpPr/>
          <p:nvPr/>
        </p:nvSpPr>
        <p:spPr>
          <a:xfrm>
            <a:off x="0" y="699480"/>
            <a:ext cx="9143280" cy="411120"/>
          </a:xfrm>
          <a:prstGeom prst="rect">
            <a:avLst/>
          </a:prstGeom>
        </p:spPr>
        <p:txBody>
          <a:bodyPr lIns="0" tIns="0" rIns="0" bIns="0"/>
          <a:lstStyle/>
          <a:p>
            <a:pPr algn="ctr">
              <a:lnSpc>
                <a:spcPct val="90000"/>
              </a:lnSpc>
            </a:pPr>
            <a:r>
              <a:rPr lang="ru-RU" sz="3000" b="1" dirty="0">
                <a:solidFill>
                  <a:srgbClr val="00642D"/>
                </a:solidFill>
                <a:latin typeface="Times New Roman" pitchFamily="18" charset="0"/>
                <a:ea typeface="Fedra Sans Pro Light"/>
                <a:cs typeface="Times New Roman" pitchFamily="18" charset="0"/>
              </a:rPr>
              <a:t>ЦЕЛИ </a:t>
            </a:r>
            <a:r>
              <a:rPr lang="ru-RU" sz="3000" b="1" dirty="0" smtClean="0">
                <a:solidFill>
                  <a:srgbClr val="00642D"/>
                </a:solidFill>
                <a:latin typeface="Times New Roman" pitchFamily="18" charset="0"/>
                <a:ea typeface="Fedra Sans Pro Light"/>
                <a:cs typeface="Times New Roman" pitchFamily="18" charset="0"/>
              </a:rPr>
              <a:t>ПРОЕКТА</a:t>
            </a:r>
            <a:endParaRPr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1693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презентации Вклад в будущее">
  <a:themeElements>
    <a:clrScheme name="Вклад">
      <a:dk1>
        <a:srgbClr val="000000"/>
      </a:dk1>
      <a:lt1>
        <a:srgbClr val="FFFFFF"/>
      </a:lt1>
      <a:dk2>
        <a:srgbClr val="414241"/>
      </a:dk2>
      <a:lt2>
        <a:srgbClr val="B3B4B3"/>
      </a:lt2>
      <a:accent1>
        <a:srgbClr val="00642D"/>
      </a:accent1>
      <a:accent2>
        <a:srgbClr val="008841"/>
      </a:accent2>
      <a:accent3>
        <a:srgbClr val="F6A429"/>
      </a:accent3>
      <a:accent4>
        <a:srgbClr val="7E388A"/>
      </a:accent4>
      <a:accent5>
        <a:srgbClr val="019E8B"/>
      </a:accent5>
      <a:accent6>
        <a:srgbClr val="00A2DA"/>
      </a:accent6>
      <a:hlink>
        <a:srgbClr val="000000"/>
      </a:hlink>
      <a:folHlink>
        <a:srgbClr val="898A89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17100</TotalTime>
  <Words>1040</Words>
  <Application>Microsoft Office PowerPoint</Application>
  <PresentationFormat>Экран (16:9)</PresentationFormat>
  <Paragraphs>145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презентации Вклад в будущее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Daniil</dc:creator>
  <cp:lastModifiedBy>User</cp:lastModifiedBy>
  <cp:revision>698</cp:revision>
  <dcterms:modified xsi:type="dcterms:W3CDTF">2020-12-14T10:04:01Z</dcterms:modified>
</cp:coreProperties>
</file>